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Barlow" panose="020B0604020202020204" charset="0"/>
      <p:regular r:id="rId13"/>
    </p:embeddedFont>
    <p:embeddedFont>
      <p:font typeface="Calibri" panose="020F0502020204030204" pitchFamily="34" charset="0"/>
      <p:regular r:id="rId14"/>
      <p:bold r:id="rId15"/>
      <p:italic r:id="rId16"/>
      <p:boldItalic r:id="rId17"/>
    </p:embeddedFont>
    <p:embeddedFont>
      <p:font typeface="Montserrat"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C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9321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1436846"/>
            <a:ext cx="7627382" cy="2950726"/>
          </a:xfrm>
          <a:prstGeom prst="rect">
            <a:avLst/>
          </a:prstGeom>
          <a:noFill/>
          <a:ln/>
        </p:spPr>
        <p:txBody>
          <a:bodyPr wrap="square" lIns="0" tIns="0" rIns="0" bIns="0" rtlCol="0" anchor="t"/>
          <a:lstStyle/>
          <a:p>
            <a:pPr marL="0" indent="0">
              <a:lnSpc>
                <a:spcPts val="7700"/>
              </a:lnSpc>
              <a:buNone/>
            </a:pPr>
            <a:r>
              <a:rPr lang="en-US" sz="6150" b="1" dirty="0">
                <a:solidFill>
                  <a:srgbClr val="9998FF"/>
                </a:solidFill>
                <a:latin typeface="Barlow" pitchFamily="34" charset="0"/>
                <a:ea typeface="Barlow" pitchFamily="34" charset="-122"/>
                <a:cs typeface="Barlow" pitchFamily="34" charset="-120"/>
              </a:rPr>
              <a:t>Optimizing Onion Storage for Maximum Yield</a:t>
            </a:r>
            <a:endParaRPr lang="en-US" sz="6150" dirty="0"/>
          </a:p>
        </p:txBody>
      </p:sp>
      <p:sp>
        <p:nvSpPr>
          <p:cNvPr id="4" name="Text 1"/>
          <p:cNvSpPr/>
          <p:nvPr/>
        </p:nvSpPr>
        <p:spPr>
          <a:xfrm>
            <a:off x="758309" y="4712494"/>
            <a:ext cx="7627382" cy="208026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Maintaining optimal storage conditions for onions is crucial to minimize post-harvest losses and preserve the quality of the crop. This presentation outlines the key factors for creating a successful onion storage environment. Proper storage ensures longevity, preventing spoilage and ensuring maximum yield for farmers and consumers alike.</a:t>
            </a:r>
            <a:endParaRPr lang="en-US" sz="1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4965" y="886778"/>
            <a:ext cx="7563445" cy="634365"/>
          </a:xfrm>
          <a:prstGeom prst="rect">
            <a:avLst/>
          </a:prstGeom>
          <a:noFill/>
          <a:ln/>
        </p:spPr>
        <p:txBody>
          <a:bodyPr wrap="none" lIns="0" tIns="0" rIns="0" bIns="0" rtlCol="0" anchor="t"/>
          <a:lstStyle/>
          <a:p>
            <a:pPr marL="0" indent="0">
              <a:lnSpc>
                <a:spcPts val="4950"/>
              </a:lnSpc>
              <a:buNone/>
            </a:pPr>
            <a:r>
              <a:rPr lang="en-US" sz="3950" b="1" dirty="0">
                <a:solidFill>
                  <a:srgbClr val="9998FF"/>
                </a:solidFill>
                <a:latin typeface="Barlow" pitchFamily="34" charset="0"/>
                <a:ea typeface="Barlow" pitchFamily="34" charset="-122"/>
                <a:cs typeface="Barlow" pitchFamily="34" charset="-120"/>
              </a:rPr>
              <a:t>Protection from Sunlight and Rain</a:t>
            </a:r>
            <a:endParaRPr lang="en-US" sz="3950" dirty="0"/>
          </a:p>
        </p:txBody>
      </p:sp>
      <p:sp>
        <p:nvSpPr>
          <p:cNvPr id="4" name="Shape 1"/>
          <p:cNvSpPr/>
          <p:nvPr/>
        </p:nvSpPr>
        <p:spPr>
          <a:xfrm>
            <a:off x="674965" y="1810345"/>
            <a:ext cx="3800713" cy="2669857"/>
          </a:xfrm>
          <a:prstGeom prst="roundRect">
            <a:avLst>
              <a:gd name="adj" fmla="val 6502"/>
            </a:avLst>
          </a:prstGeom>
          <a:solidFill>
            <a:srgbClr val="282C32"/>
          </a:solidFill>
          <a:ln/>
        </p:spPr>
      </p:sp>
      <p:sp>
        <p:nvSpPr>
          <p:cNvPr id="5" name="Text 2"/>
          <p:cNvSpPr/>
          <p:nvPr/>
        </p:nvSpPr>
        <p:spPr>
          <a:xfrm>
            <a:off x="867727" y="2003108"/>
            <a:ext cx="2537698" cy="317063"/>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Roof Integrity</a:t>
            </a:r>
            <a:endParaRPr lang="en-US" sz="1950" dirty="0"/>
          </a:p>
        </p:txBody>
      </p:sp>
      <p:sp>
        <p:nvSpPr>
          <p:cNvPr id="6" name="Text 3"/>
          <p:cNvSpPr/>
          <p:nvPr/>
        </p:nvSpPr>
        <p:spPr>
          <a:xfrm>
            <a:off x="867727" y="2435781"/>
            <a:ext cx="3415189" cy="1851660"/>
          </a:xfrm>
          <a:prstGeom prst="rect">
            <a:avLst/>
          </a:prstGeom>
          <a:noFill/>
          <a:ln/>
        </p:spPr>
        <p:txBody>
          <a:bodyPr wrap="square" lIns="0" tIns="0" rIns="0" bIns="0" rtlCol="0" anchor="t"/>
          <a:lstStyle/>
          <a:p>
            <a:pPr marL="0" indent="0">
              <a:lnSpc>
                <a:spcPts val="2400"/>
              </a:lnSpc>
              <a:buNone/>
            </a:pPr>
            <a:r>
              <a:rPr lang="en-US" sz="1500" dirty="0">
                <a:solidFill>
                  <a:srgbClr val="EEEFF5"/>
                </a:solidFill>
                <a:latin typeface="Montserrat" pitchFamily="34" charset="0"/>
                <a:ea typeface="Montserrat" pitchFamily="34" charset="-122"/>
                <a:cs typeface="Montserrat" pitchFamily="34" charset="-120"/>
              </a:rPr>
              <a:t>A sturdy roof is crucial to protect the onions from rain, wind, and other elements that can damage the crop. A well-maintained roof ensures a dry and protected storage environment.</a:t>
            </a:r>
            <a:endParaRPr lang="en-US" sz="1500" dirty="0"/>
          </a:p>
        </p:txBody>
      </p:sp>
      <p:sp>
        <p:nvSpPr>
          <p:cNvPr id="7" name="Shape 4"/>
          <p:cNvSpPr/>
          <p:nvPr/>
        </p:nvSpPr>
        <p:spPr>
          <a:xfrm>
            <a:off x="4668441" y="1810345"/>
            <a:ext cx="3800713" cy="2669857"/>
          </a:xfrm>
          <a:prstGeom prst="roundRect">
            <a:avLst>
              <a:gd name="adj" fmla="val 6502"/>
            </a:avLst>
          </a:prstGeom>
          <a:solidFill>
            <a:srgbClr val="282C32"/>
          </a:solidFill>
          <a:ln/>
        </p:spPr>
      </p:sp>
      <p:sp>
        <p:nvSpPr>
          <p:cNvPr id="8" name="Text 5"/>
          <p:cNvSpPr/>
          <p:nvPr/>
        </p:nvSpPr>
        <p:spPr>
          <a:xfrm>
            <a:off x="4861203" y="2003108"/>
            <a:ext cx="2537698" cy="317063"/>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Foundation Strength</a:t>
            </a:r>
            <a:endParaRPr lang="en-US" sz="1950" dirty="0"/>
          </a:p>
        </p:txBody>
      </p:sp>
      <p:sp>
        <p:nvSpPr>
          <p:cNvPr id="9" name="Text 6"/>
          <p:cNvSpPr/>
          <p:nvPr/>
        </p:nvSpPr>
        <p:spPr>
          <a:xfrm>
            <a:off x="4861203" y="2435781"/>
            <a:ext cx="3415189" cy="1851660"/>
          </a:xfrm>
          <a:prstGeom prst="rect">
            <a:avLst/>
          </a:prstGeom>
          <a:noFill/>
          <a:ln/>
        </p:spPr>
        <p:txBody>
          <a:bodyPr wrap="square" lIns="0" tIns="0" rIns="0" bIns="0" rtlCol="0" anchor="t"/>
          <a:lstStyle/>
          <a:p>
            <a:pPr marL="0" indent="0">
              <a:lnSpc>
                <a:spcPts val="2400"/>
              </a:lnSpc>
              <a:buNone/>
            </a:pPr>
            <a:r>
              <a:rPr lang="en-US" sz="1500" dirty="0">
                <a:solidFill>
                  <a:srgbClr val="EEEFF5"/>
                </a:solidFill>
                <a:latin typeface="Montserrat" pitchFamily="34" charset="0"/>
                <a:ea typeface="Montserrat" pitchFamily="34" charset="-122"/>
                <a:cs typeface="Montserrat" pitchFamily="34" charset="-120"/>
              </a:rPr>
              <a:t>A solid foundation prevents the storage structure from shifting or settling, ensuring stability and longevity. This protects the onions from potential damage caused by unstable conditions.</a:t>
            </a:r>
            <a:endParaRPr lang="en-US" sz="1500" dirty="0"/>
          </a:p>
        </p:txBody>
      </p:sp>
      <p:sp>
        <p:nvSpPr>
          <p:cNvPr id="10" name="Shape 7"/>
          <p:cNvSpPr/>
          <p:nvPr/>
        </p:nvSpPr>
        <p:spPr>
          <a:xfrm>
            <a:off x="674965" y="4672965"/>
            <a:ext cx="3800713" cy="2669857"/>
          </a:xfrm>
          <a:prstGeom prst="roundRect">
            <a:avLst>
              <a:gd name="adj" fmla="val 6502"/>
            </a:avLst>
          </a:prstGeom>
          <a:solidFill>
            <a:srgbClr val="282C32"/>
          </a:solidFill>
          <a:ln/>
        </p:spPr>
      </p:sp>
      <p:sp>
        <p:nvSpPr>
          <p:cNvPr id="11" name="Text 8"/>
          <p:cNvSpPr/>
          <p:nvPr/>
        </p:nvSpPr>
        <p:spPr>
          <a:xfrm>
            <a:off x="867727" y="4865727"/>
            <a:ext cx="2537698" cy="317063"/>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Proper Drainage</a:t>
            </a:r>
            <a:endParaRPr lang="en-US" sz="1950" dirty="0"/>
          </a:p>
        </p:txBody>
      </p:sp>
      <p:sp>
        <p:nvSpPr>
          <p:cNvPr id="12" name="Text 9"/>
          <p:cNvSpPr/>
          <p:nvPr/>
        </p:nvSpPr>
        <p:spPr>
          <a:xfrm>
            <a:off x="867727" y="5298400"/>
            <a:ext cx="3415189" cy="1543050"/>
          </a:xfrm>
          <a:prstGeom prst="rect">
            <a:avLst/>
          </a:prstGeom>
          <a:noFill/>
          <a:ln/>
        </p:spPr>
        <p:txBody>
          <a:bodyPr wrap="square" lIns="0" tIns="0" rIns="0" bIns="0" rtlCol="0" anchor="t"/>
          <a:lstStyle/>
          <a:p>
            <a:pPr marL="0" indent="0">
              <a:lnSpc>
                <a:spcPts val="2400"/>
              </a:lnSpc>
              <a:buNone/>
            </a:pPr>
            <a:r>
              <a:rPr lang="en-US" sz="1500" dirty="0">
                <a:solidFill>
                  <a:srgbClr val="EEEFF5"/>
                </a:solidFill>
                <a:latin typeface="Montserrat" pitchFamily="34" charset="0"/>
                <a:ea typeface="Montserrat" pitchFamily="34" charset="-122"/>
                <a:cs typeface="Montserrat" pitchFamily="34" charset="-120"/>
              </a:rPr>
              <a:t>Adequate drainage systems are essential to prevent water accumulation around the storage facility, protecting the onions from moisture-related problems.</a:t>
            </a:r>
            <a:endParaRPr lang="en-US" sz="1500" dirty="0"/>
          </a:p>
        </p:txBody>
      </p:sp>
      <p:sp>
        <p:nvSpPr>
          <p:cNvPr id="13" name="Shape 10"/>
          <p:cNvSpPr/>
          <p:nvPr/>
        </p:nvSpPr>
        <p:spPr>
          <a:xfrm>
            <a:off x="4668441" y="4672965"/>
            <a:ext cx="3800713" cy="2669857"/>
          </a:xfrm>
          <a:prstGeom prst="roundRect">
            <a:avLst>
              <a:gd name="adj" fmla="val 6502"/>
            </a:avLst>
          </a:prstGeom>
          <a:solidFill>
            <a:srgbClr val="282C32"/>
          </a:solidFill>
          <a:ln/>
        </p:spPr>
      </p:sp>
      <p:sp>
        <p:nvSpPr>
          <p:cNvPr id="14" name="Text 11"/>
          <p:cNvSpPr/>
          <p:nvPr/>
        </p:nvSpPr>
        <p:spPr>
          <a:xfrm>
            <a:off x="4861203" y="4865727"/>
            <a:ext cx="2537698" cy="317063"/>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Regular Maintenance</a:t>
            </a:r>
            <a:endParaRPr lang="en-US" sz="1950" dirty="0"/>
          </a:p>
        </p:txBody>
      </p:sp>
      <p:sp>
        <p:nvSpPr>
          <p:cNvPr id="15" name="Text 12"/>
          <p:cNvSpPr/>
          <p:nvPr/>
        </p:nvSpPr>
        <p:spPr>
          <a:xfrm>
            <a:off x="4861203" y="5298400"/>
            <a:ext cx="3415189" cy="1851660"/>
          </a:xfrm>
          <a:prstGeom prst="rect">
            <a:avLst/>
          </a:prstGeom>
          <a:noFill/>
          <a:ln/>
        </p:spPr>
        <p:txBody>
          <a:bodyPr wrap="square" lIns="0" tIns="0" rIns="0" bIns="0" rtlCol="0" anchor="t"/>
          <a:lstStyle/>
          <a:p>
            <a:pPr marL="0" indent="0">
              <a:lnSpc>
                <a:spcPts val="2400"/>
              </a:lnSpc>
              <a:buNone/>
            </a:pPr>
            <a:r>
              <a:rPr lang="en-US" sz="1500" dirty="0">
                <a:solidFill>
                  <a:srgbClr val="EEEFF5"/>
                </a:solidFill>
                <a:latin typeface="Montserrat" pitchFamily="34" charset="0"/>
                <a:ea typeface="Montserrat" pitchFamily="34" charset="-122"/>
                <a:cs typeface="Montserrat" pitchFamily="34" charset="-120"/>
              </a:rPr>
              <a:t>Regular inspections and maintenance ensure the long-term integrity of the storage facility, minimizing the risk of damage and protecting the onions from the elements.</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74344"/>
          </a:xfrm>
          <a:prstGeom prst="rect">
            <a:avLst/>
          </a:prstGeom>
        </p:spPr>
      </p:pic>
      <p:sp>
        <p:nvSpPr>
          <p:cNvPr id="3" name="Text 0"/>
          <p:cNvSpPr/>
          <p:nvPr/>
        </p:nvSpPr>
        <p:spPr>
          <a:xfrm>
            <a:off x="664845" y="2896910"/>
            <a:ext cx="4998839" cy="624840"/>
          </a:xfrm>
          <a:prstGeom prst="rect">
            <a:avLst/>
          </a:prstGeom>
          <a:noFill/>
          <a:ln/>
        </p:spPr>
        <p:txBody>
          <a:bodyPr wrap="none" lIns="0" tIns="0" rIns="0" bIns="0" rtlCol="0" anchor="t"/>
          <a:lstStyle/>
          <a:p>
            <a:pPr marL="0" indent="0">
              <a:lnSpc>
                <a:spcPts val="4900"/>
              </a:lnSpc>
              <a:buNone/>
            </a:pPr>
            <a:r>
              <a:rPr lang="en-US" sz="3900" b="1" dirty="0">
                <a:solidFill>
                  <a:srgbClr val="9998FF"/>
                </a:solidFill>
                <a:latin typeface="Barlow" pitchFamily="34" charset="0"/>
                <a:ea typeface="Barlow" pitchFamily="34" charset="-122"/>
                <a:cs typeface="Barlow" pitchFamily="34" charset="-120"/>
              </a:rPr>
              <a:t>Dry Conditions</a:t>
            </a:r>
            <a:endParaRPr lang="en-US" sz="3900" dirty="0"/>
          </a:p>
        </p:txBody>
      </p:sp>
      <p:sp>
        <p:nvSpPr>
          <p:cNvPr id="4" name="Shape 1"/>
          <p:cNvSpPr/>
          <p:nvPr/>
        </p:nvSpPr>
        <p:spPr>
          <a:xfrm>
            <a:off x="664845" y="4020264"/>
            <a:ext cx="427315" cy="427315"/>
          </a:xfrm>
          <a:prstGeom prst="roundRect">
            <a:avLst>
              <a:gd name="adj" fmla="val 40008"/>
            </a:avLst>
          </a:prstGeom>
          <a:solidFill>
            <a:srgbClr val="282C32"/>
          </a:solidFill>
          <a:ln/>
        </p:spPr>
      </p:sp>
      <p:sp>
        <p:nvSpPr>
          <p:cNvPr id="5" name="Text 2"/>
          <p:cNvSpPr/>
          <p:nvPr/>
        </p:nvSpPr>
        <p:spPr>
          <a:xfrm>
            <a:off x="825341" y="4083963"/>
            <a:ext cx="106204" cy="299918"/>
          </a:xfrm>
          <a:prstGeom prst="rect">
            <a:avLst/>
          </a:prstGeom>
          <a:noFill/>
          <a:ln/>
        </p:spPr>
        <p:txBody>
          <a:bodyPr wrap="none" lIns="0" tIns="0" rIns="0" bIns="0" rtlCol="0" anchor="t"/>
          <a:lstStyle/>
          <a:p>
            <a:pPr marL="0" indent="0" algn="ctr">
              <a:lnSpc>
                <a:spcPts val="2350"/>
              </a:lnSpc>
              <a:buNone/>
            </a:pPr>
            <a:r>
              <a:rPr lang="en-US" sz="2350" b="1" dirty="0">
                <a:solidFill>
                  <a:srgbClr val="EEEFF5"/>
                </a:solidFill>
                <a:latin typeface="Barlow" pitchFamily="34" charset="0"/>
                <a:ea typeface="Barlow" pitchFamily="34" charset="-122"/>
                <a:cs typeface="Barlow" pitchFamily="34" charset="-120"/>
              </a:rPr>
              <a:t>1</a:t>
            </a:r>
            <a:endParaRPr lang="en-US" sz="2350" dirty="0"/>
          </a:p>
        </p:txBody>
      </p:sp>
      <p:sp>
        <p:nvSpPr>
          <p:cNvPr id="6" name="Text 3"/>
          <p:cNvSpPr/>
          <p:nvPr/>
        </p:nvSpPr>
        <p:spPr>
          <a:xfrm>
            <a:off x="1282065" y="4020264"/>
            <a:ext cx="2499360" cy="312301"/>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Moisture Control</a:t>
            </a:r>
            <a:endParaRPr lang="en-US" sz="1950" dirty="0"/>
          </a:p>
        </p:txBody>
      </p:sp>
      <p:sp>
        <p:nvSpPr>
          <p:cNvPr id="7" name="Text 4"/>
          <p:cNvSpPr/>
          <p:nvPr/>
        </p:nvSpPr>
        <p:spPr>
          <a:xfrm>
            <a:off x="1282065" y="4446508"/>
            <a:ext cx="5938242" cy="1215390"/>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Excess moisture can lead to fungal growth, spoilage, and decay. Maintaining a dry environment is essential to prevent these issues. This can be achieved through proper ventilation, air circulation, and moisture-absorbing materials.</a:t>
            </a:r>
            <a:endParaRPr lang="en-US" sz="1450" dirty="0"/>
          </a:p>
        </p:txBody>
      </p:sp>
      <p:sp>
        <p:nvSpPr>
          <p:cNvPr id="8" name="Shape 5"/>
          <p:cNvSpPr/>
          <p:nvPr/>
        </p:nvSpPr>
        <p:spPr>
          <a:xfrm>
            <a:off x="7410212" y="4020264"/>
            <a:ext cx="427315" cy="427315"/>
          </a:xfrm>
          <a:prstGeom prst="roundRect">
            <a:avLst>
              <a:gd name="adj" fmla="val 40008"/>
            </a:avLst>
          </a:prstGeom>
          <a:solidFill>
            <a:srgbClr val="282C32"/>
          </a:solidFill>
          <a:ln/>
        </p:spPr>
      </p:sp>
      <p:sp>
        <p:nvSpPr>
          <p:cNvPr id="9" name="Text 6"/>
          <p:cNvSpPr/>
          <p:nvPr/>
        </p:nvSpPr>
        <p:spPr>
          <a:xfrm>
            <a:off x="7539871" y="4083963"/>
            <a:ext cx="167997" cy="299918"/>
          </a:xfrm>
          <a:prstGeom prst="rect">
            <a:avLst/>
          </a:prstGeom>
          <a:noFill/>
          <a:ln/>
        </p:spPr>
        <p:txBody>
          <a:bodyPr wrap="none" lIns="0" tIns="0" rIns="0" bIns="0" rtlCol="0" anchor="t"/>
          <a:lstStyle/>
          <a:p>
            <a:pPr marL="0" indent="0" algn="ctr">
              <a:lnSpc>
                <a:spcPts val="2350"/>
              </a:lnSpc>
              <a:buNone/>
            </a:pPr>
            <a:r>
              <a:rPr lang="en-US" sz="2350" b="1" dirty="0">
                <a:solidFill>
                  <a:srgbClr val="EEEFF5"/>
                </a:solidFill>
                <a:latin typeface="Barlow" pitchFamily="34" charset="0"/>
                <a:ea typeface="Barlow" pitchFamily="34" charset="-122"/>
                <a:cs typeface="Barlow" pitchFamily="34" charset="-120"/>
              </a:rPr>
              <a:t>2</a:t>
            </a:r>
            <a:endParaRPr lang="en-US" sz="2350" dirty="0"/>
          </a:p>
        </p:txBody>
      </p:sp>
      <p:sp>
        <p:nvSpPr>
          <p:cNvPr id="10" name="Text 7"/>
          <p:cNvSpPr/>
          <p:nvPr/>
        </p:nvSpPr>
        <p:spPr>
          <a:xfrm>
            <a:off x="8027432" y="4020264"/>
            <a:ext cx="2499360" cy="312301"/>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Preventing Spoilage</a:t>
            </a:r>
            <a:endParaRPr lang="en-US" sz="1950" dirty="0"/>
          </a:p>
        </p:txBody>
      </p:sp>
      <p:sp>
        <p:nvSpPr>
          <p:cNvPr id="11" name="Text 8"/>
          <p:cNvSpPr/>
          <p:nvPr/>
        </p:nvSpPr>
        <p:spPr>
          <a:xfrm>
            <a:off x="8027432" y="4446508"/>
            <a:ext cx="5938242" cy="1215390"/>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Moisture encourages the growth of harmful microorganisms that can damage onions, causing them to soften, rot, and become unusable. By minimizing moisture, you protect your onion stock from premature deterioration.</a:t>
            </a:r>
            <a:endParaRPr lang="en-US" sz="1450" dirty="0"/>
          </a:p>
        </p:txBody>
      </p:sp>
      <p:sp>
        <p:nvSpPr>
          <p:cNvPr id="12" name="Shape 9"/>
          <p:cNvSpPr/>
          <p:nvPr/>
        </p:nvSpPr>
        <p:spPr>
          <a:xfrm>
            <a:off x="664845" y="6065401"/>
            <a:ext cx="427315" cy="427315"/>
          </a:xfrm>
          <a:prstGeom prst="roundRect">
            <a:avLst>
              <a:gd name="adj" fmla="val 40008"/>
            </a:avLst>
          </a:prstGeom>
          <a:solidFill>
            <a:srgbClr val="282C32"/>
          </a:solidFill>
          <a:ln/>
        </p:spPr>
      </p:sp>
      <p:sp>
        <p:nvSpPr>
          <p:cNvPr id="13" name="Text 10"/>
          <p:cNvSpPr/>
          <p:nvPr/>
        </p:nvSpPr>
        <p:spPr>
          <a:xfrm>
            <a:off x="797481" y="6129099"/>
            <a:ext cx="162044" cy="299918"/>
          </a:xfrm>
          <a:prstGeom prst="rect">
            <a:avLst/>
          </a:prstGeom>
          <a:noFill/>
          <a:ln/>
        </p:spPr>
        <p:txBody>
          <a:bodyPr wrap="none" lIns="0" tIns="0" rIns="0" bIns="0" rtlCol="0" anchor="t"/>
          <a:lstStyle/>
          <a:p>
            <a:pPr marL="0" indent="0" algn="ctr">
              <a:lnSpc>
                <a:spcPts val="2350"/>
              </a:lnSpc>
              <a:buNone/>
            </a:pPr>
            <a:r>
              <a:rPr lang="en-US" sz="2350" b="1" dirty="0">
                <a:solidFill>
                  <a:srgbClr val="EEEFF5"/>
                </a:solidFill>
                <a:latin typeface="Barlow" pitchFamily="34" charset="0"/>
                <a:ea typeface="Barlow" pitchFamily="34" charset="-122"/>
                <a:cs typeface="Barlow" pitchFamily="34" charset="-120"/>
              </a:rPr>
              <a:t>3</a:t>
            </a:r>
            <a:endParaRPr lang="en-US" sz="2350" dirty="0"/>
          </a:p>
        </p:txBody>
      </p:sp>
      <p:sp>
        <p:nvSpPr>
          <p:cNvPr id="14" name="Text 11"/>
          <p:cNvSpPr/>
          <p:nvPr/>
        </p:nvSpPr>
        <p:spPr>
          <a:xfrm>
            <a:off x="1282065" y="6065401"/>
            <a:ext cx="2499360" cy="312301"/>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Extending Shelf Life</a:t>
            </a:r>
            <a:endParaRPr lang="en-US" sz="1950" dirty="0"/>
          </a:p>
        </p:txBody>
      </p:sp>
      <p:sp>
        <p:nvSpPr>
          <p:cNvPr id="15" name="Text 12"/>
          <p:cNvSpPr/>
          <p:nvPr/>
        </p:nvSpPr>
        <p:spPr>
          <a:xfrm>
            <a:off x="1282065" y="6491645"/>
            <a:ext cx="5938242" cy="1215390"/>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Dry conditions help maintain the firmness and texture of onions, extending their shelf life and preventing them from becoming soft or mushy. This ensures that onions remain fresh and flavorful for a longer period.</a:t>
            </a:r>
            <a:endParaRPr lang="en-US" sz="1450" dirty="0"/>
          </a:p>
        </p:txBody>
      </p:sp>
      <p:sp>
        <p:nvSpPr>
          <p:cNvPr id="16" name="Shape 13"/>
          <p:cNvSpPr/>
          <p:nvPr/>
        </p:nvSpPr>
        <p:spPr>
          <a:xfrm>
            <a:off x="7410212" y="6065401"/>
            <a:ext cx="427315" cy="427315"/>
          </a:xfrm>
          <a:prstGeom prst="roundRect">
            <a:avLst>
              <a:gd name="adj" fmla="val 40008"/>
            </a:avLst>
          </a:prstGeom>
          <a:solidFill>
            <a:srgbClr val="282C32"/>
          </a:solidFill>
          <a:ln/>
        </p:spPr>
      </p:sp>
      <p:sp>
        <p:nvSpPr>
          <p:cNvPr id="17" name="Text 14"/>
          <p:cNvSpPr/>
          <p:nvPr/>
        </p:nvSpPr>
        <p:spPr>
          <a:xfrm>
            <a:off x="7533084" y="6129099"/>
            <a:ext cx="181451" cy="299918"/>
          </a:xfrm>
          <a:prstGeom prst="rect">
            <a:avLst/>
          </a:prstGeom>
          <a:noFill/>
          <a:ln/>
        </p:spPr>
        <p:txBody>
          <a:bodyPr wrap="none" lIns="0" tIns="0" rIns="0" bIns="0" rtlCol="0" anchor="t"/>
          <a:lstStyle/>
          <a:p>
            <a:pPr marL="0" indent="0" algn="ctr">
              <a:lnSpc>
                <a:spcPts val="2350"/>
              </a:lnSpc>
              <a:buNone/>
            </a:pPr>
            <a:r>
              <a:rPr lang="en-US" sz="2350" b="1" dirty="0">
                <a:solidFill>
                  <a:srgbClr val="EEEFF5"/>
                </a:solidFill>
                <a:latin typeface="Barlow" pitchFamily="34" charset="0"/>
                <a:ea typeface="Barlow" pitchFamily="34" charset="-122"/>
                <a:cs typeface="Barlow" pitchFamily="34" charset="-120"/>
              </a:rPr>
              <a:t>4</a:t>
            </a:r>
            <a:endParaRPr lang="en-US" sz="2350" dirty="0"/>
          </a:p>
        </p:txBody>
      </p:sp>
      <p:sp>
        <p:nvSpPr>
          <p:cNvPr id="18" name="Text 15"/>
          <p:cNvSpPr/>
          <p:nvPr/>
        </p:nvSpPr>
        <p:spPr>
          <a:xfrm>
            <a:off x="8027432" y="6065401"/>
            <a:ext cx="2499360" cy="312301"/>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Maintaining Quality</a:t>
            </a:r>
            <a:endParaRPr lang="en-US" sz="1950" dirty="0"/>
          </a:p>
        </p:txBody>
      </p:sp>
      <p:sp>
        <p:nvSpPr>
          <p:cNvPr id="19" name="Text 16"/>
          <p:cNvSpPr/>
          <p:nvPr/>
        </p:nvSpPr>
        <p:spPr>
          <a:xfrm>
            <a:off x="8027432" y="6491645"/>
            <a:ext cx="5938242" cy="1215390"/>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Proper moisture control allows onions to retain their visual appeal, preventing browning and discoloration. This ensures that onions maintain their quality and remain attractive for consumers.</a:t>
            </a:r>
            <a:endParaRPr lang="en-US" sz="1450" dirty="0"/>
          </a:p>
        </p:txBody>
      </p:sp>
      <p:sp>
        <p:nvSpPr>
          <p:cNvPr id="20" name="Rectangle 19">
            <a:extLst>
              <a:ext uri="{FF2B5EF4-FFF2-40B4-BE49-F238E27FC236}">
                <a16:creationId xmlns:a16="http://schemas.microsoft.com/office/drawing/2014/main" id="{691BB09A-A6D6-4994-913F-96151E74D22F}"/>
              </a:ext>
            </a:extLst>
          </p:cNvPr>
          <p:cNvSpPr/>
          <p:nvPr/>
        </p:nvSpPr>
        <p:spPr>
          <a:xfrm>
            <a:off x="12478870" y="7696277"/>
            <a:ext cx="2140772" cy="522565"/>
          </a:xfrm>
          <a:prstGeom prst="rect">
            <a:avLst/>
          </a:prstGeom>
          <a:solidFill>
            <a:srgbClr val="282C32"/>
          </a:solidFill>
          <a:ln>
            <a:solidFill>
              <a:srgbClr val="282C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82C32">
              <a:alpha val="80000"/>
            </a:srgbClr>
          </a:solidFill>
          <a:ln/>
        </p:spPr>
      </p:sp>
      <p:sp>
        <p:nvSpPr>
          <p:cNvPr id="4" name="Text 1"/>
          <p:cNvSpPr/>
          <p:nvPr/>
        </p:nvSpPr>
        <p:spPr>
          <a:xfrm>
            <a:off x="758309" y="1890355"/>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Well-Ventilated Space</a:t>
            </a:r>
            <a:endParaRPr lang="en-US" sz="4450" dirty="0"/>
          </a:p>
        </p:txBody>
      </p:sp>
      <p:sp>
        <p:nvSpPr>
          <p:cNvPr id="5" name="Text 2"/>
          <p:cNvSpPr/>
          <p:nvPr/>
        </p:nvSpPr>
        <p:spPr>
          <a:xfrm>
            <a:off x="758309" y="3144560"/>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pitchFamily="34" charset="0"/>
                <a:ea typeface="Barlow" pitchFamily="34" charset="-122"/>
                <a:cs typeface="Barlow" pitchFamily="34" charset="-120"/>
              </a:rPr>
              <a:t>Air Circulation</a:t>
            </a:r>
            <a:endParaRPr lang="en-US" sz="2200" dirty="0"/>
          </a:p>
        </p:txBody>
      </p:sp>
      <p:sp>
        <p:nvSpPr>
          <p:cNvPr id="6" name="Text 3"/>
          <p:cNvSpPr/>
          <p:nvPr/>
        </p:nvSpPr>
        <p:spPr>
          <a:xfrm>
            <a:off x="758309" y="3717369"/>
            <a:ext cx="4018359" cy="208026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Adequate ventilation ensures proper air circulation within the storage space. This helps prevent the buildup of moisture, gases, and odors that can negatively impact the quality of the onions.</a:t>
            </a:r>
            <a:endParaRPr lang="en-US" sz="1700" dirty="0"/>
          </a:p>
        </p:txBody>
      </p:sp>
      <p:sp>
        <p:nvSpPr>
          <p:cNvPr id="7" name="Text 4"/>
          <p:cNvSpPr/>
          <p:nvPr/>
        </p:nvSpPr>
        <p:spPr>
          <a:xfrm>
            <a:off x="5312926" y="3144560"/>
            <a:ext cx="3044785"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pitchFamily="34" charset="0"/>
                <a:ea typeface="Barlow" pitchFamily="34" charset="-122"/>
                <a:cs typeface="Barlow" pitchFamily="34" charset="-120"/>
              </a:rPr>
              <a:t>Temperature Regulation</a:t>
            </a:r>
            <a:endParaRPr lang="en-US" sz="2200" dirty="0"/>
          </a:p>
        </p:txBody>
      </p:sp>
      <p:sp>
        <p:nvSpPr>
          <p:cNvPr id="8" name="Text 5"/>
          <p:cNvSpPr/>
          <p:nvPr/>
        </p:nvSpPr>
        <p:spPr>
          <a:xfrm>
            <a:off x="5312926" y="3717369"/>
            <a:ext cx="4018359" cy="208026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Ventilation helps regulate the temperature within the storage space. Proper air circulation prevents heat buildup, which can lead to spoilage and premature aging of the onions.</a:t>
            </a:r>
            <a:endParaRPr lang="en-US" sz="1700" dirty="0"/>
          </a:p>
        </p:txBody>
      </p:sp>
      <p:sp>
        <p:nvSpPr>
          <p:cNvPr id="9" name="Text 6"/>
          <p:cNvSpPr/>
          <p:nvPr/>
        </p:nvSpPr>
        <p:spPr>
          <a:xfrm>
            <a:off x="9867543" y="3144560"/>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pitchFamily="34" charset="0"/>
                <a:ea typeface="Barlow" pitchFamily="34" charset="-122"/>
                <a:cs typeface="Barlow" pitchFamily="34" charset="-120"/>
              </a:rPr>
              <a:t>Moisture Dispersion</a:t>
            </a:r>
            <a:endParaRPr lang="en-US" sz="2200" dirty="0"/>
          </a:p>
        </p:txBody>
      </p:sp>
      <p:sp>
        <p:nvSpPr>
          <p:cNvPr id="10" name="Text 7"/>
          <p:cNvSpPr/>
          <p:nvPr/>
        </p:nvSpPr>
        <p:spPr>
          <a:xfrm>
            <a:off x="9867543" y="3717369"/>
            <a:ext cx="4018359" cy="242697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Ventilation facilitates the dispersal of moisture from the onions and the surrounding environment. This keeps the storage area dry and inhibits the growth of fungi and bacteria that can damage the onions.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66724"/>
          </a:xfrm>
          <a:prstGeom prst="rect">
            <a:avLst/>
          </a:prstGeom>
        </p:spPr>
      </p:pic>
      <p:sp>
        <p:nvSpPr>
          <p:cNvPr id="3" name="Text 0"/>
          <p:cNvSpPr/>
          <p:nvPr/>
        </p:nvSpPr>
        <p:spPr>
          <a:xfrm>
            <a:off x="662702" y="3037880"/>
            <a:ext cx="4982647" cy="622816"/>
          </a:xfrm>
          <a:prstGeom prst="rect">
            <a:avLst/>
          </a:prstGeom>
          <a:noFill/>
          <a:ln/>
        </p:spPr>
        <p:txBody>
          <a:bodyPr wrap="none" lIns="0" tIns="0" rIns="0" bIns="0" rtlCol="0" anchor="t"/>
          <a:lstStyle/>
          <a:p>
            <a:pPr marL="0" indent="0">
              <a:lnSpc>
                <a:spcPts val="4900"/>
              </a:lnSpc>
              <a:buNone/>
            </a:pPr>
            <a:r>
              <a:rPr lang="en-US" sz="3900" b="1" dirty="0">
                <a:solidFill>
                  <a:srgbClr val="9998FF"/>
                </a:solidFill>
                <a:latin typeface="Barlow" pitchFamily="34" charset="0"/>
                <a:ea typeface="Barlow" pitchFamily="34" charset="-122"/>
                <a:cs typeface="Barlow" pitchFamily="34" charset="-120"/>
              </a:rPr>
              <a:t>Dark Environment</a:t>
            </a:r>
            <a:endParaRPr lang="en-US" sz="3900" dirty="0"/>
          </a:p>
        </p:txBody>
      </p:sp>
      <p:sp>
        <p:nvSpPr>
          <p:cNvPr id="4" name="Shape 1"/>
          <p:cNvSpPr/>
          <p:nvPr/>
        </p:nvSpPr>
        <p:spPr>
          <a:xfrm>
            <a:off x="662702" y="3944660"/>
            <a:ext cx="6557843" cy="1712238"/>
          </a:xfrm>
          <a:prstGeom prst="roundRect">
            <a:avLst>
              <a:gd name="adj" fmla="val 9952"/>
            </a:avLst>
          </a:prstGeom>
          <a:solidFill>
            <a:srgbClr val="282C32"/>
          </a:solidFill>
          <a:ln/>
        </p:spPr>
      </p:sp>
      <p:sp>
        <p:nvSpPr>
          <p:cNvPr id="5" name="Text 2"/>
          <p:cNvSpPr/>
          <p:nvPr/>
        </p:nvSpPr>
        <p:spPr>
          <a:xfrm>
            <a:off x="852011" y="4133969"/>
            <a:ext cx="2491264" cy="311348"/>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Preventing Sprouting</a:t>
            </a:r>
            <a:endParaRPr lang="en-US" sz="1950" dirty="0"/>
          </a:p>
        </p:txBody>
      </p:sp>
      <p:sp>
        <p:nvSpPr>
          <p:cNvPr id="6" name="Text 3"/>
          <p:cNvSpPr/>
          <p:nvPr/>
        </p:nvSpPr>
        <p:spPr>
          <a:xfrm>
            <a:off x="852011" y="4558903"/>
            <a:ext cx="6179225" cy="908685"/>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Light exposure can stimulate the germination process, causing onions to sprout. A dark environment inhibits sprouting, preserving the onions' quality and longevity.</a:t>
            </a:r>
            <a:endParaRPr lang="en-US" sz="1450" dirty="0"/>
          </a:p>
        </p:txBody>
      </p:sp>
      <p:sp>
        <p:nvSpPr>
          <p:cNvPr id="7" name="Shape 4"/>
          <p:cNvSpPr/>
          <p:nvPr/>
        </p:nvSpPr>
        <p:spPr>
          <a:xfrm>
            <a:off x="7409855" y="3944660"/>
            <a:ext cx="6557843" cy="1712238"/>
          </a:xfrm>
          <a:prstGeom prst="roundRect">
            <a:avLst>
              <a:gd name="adj" fmla="val 9952"/>
            </a:avLst>
          </a:prstGeom>
          <a:solidFill>
            <a:srgbClr val="282C32"/>
          </a:solidFill>
          <a:ln/>
        </p:spPr>
      </p:sp>
      <p:sp>
        <p:nvSpPr>
          <p:cNvPr id="8" name="Text 5"/>
          <p:cNvSpPr/>
          <p:nvPr/>
        </p:nvSpPr>
        <p:spPr>
          <a:xfrm>
            <a:off x="7599164" y="4133969"/>
            <a:ext cx="2491264" cy="311348"/>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Protecting Flavor</a:t>
            </a:r>
            <a:endParaRPr lang="en-US" sz="1950" dirty="0"/>
          </a:p>
        </p:txBody>
      </p:sp>
      <p:sp>
        <p:nvSpPr>
          <p:cNvPr id="9" name="Text 6"/>
          <p:cNvSpPr/>
          <p:nvPr/>
        </p:nvSpPr>
        <p:spPr>
          <a:xfrm>
            <a:off x="7599164" y="4558903"/>
            <a:ext cx="6179225" cy="908685"/>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Light can degrade the onion's natural pigments, affecting its flavor and aroma. Storing onions in a dark environment helps maintain their distinct flavor profiles.</a:t>
            </a:r>
            <a:endParaRPr lang="en-US" sz="1450" dirty="0"/>
          </a:p>
        </p:txBody>
      </p:sp>
      <p:sp>
        <p:nvSpPr>
          <p:cNvPr id="10" name="Shape 7"/>
          <p:cNvSpPr/>
          <p:nvPr/>
        </p:nvSpPr>
        <p:spPr>
          <a:xfrm>
            <a:off x="662702" y="5846207"/>
            <a:ext cx="6557843" cy="1712238"/>
          </a:xfrm>
          <a:prstGeom prst="roundRect">
            <a:avLst>
              <a:gd name="adj" fmla="val 9952"/>
            </a:avLst>
          </a:prstGeom>
          <a:solidFill>
            <a:srgbClr val="282C32"/>
          </a:solidFill>
          <a:ln/>
        </p:spPr>
      </p:sp>
      <p:sp>
        <p:nvSpPr>
          <p:cNvPr id="11" name="Text 8"/>
          <p:cNvSpPr/>
          <p:nvPr/>
        </p:nvSpPr>
        <p:spPr>
          <a:xfrm>
            <a:off x="852011" y="6035516"/>
            <a:ext cx="2491264" cy="311348"/>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Minimizing Browning</a:t>
            </a:r>
            <a:endParaRPr lang="en-US" sz="1950" dirty="0"/>
          </a:p>
        </p:txBody>
      </p:sp>
      <p:sp>
        <p:nvSpPr>
          <p:cNvPr id="12" name="Text 9"/>
          <p:cNvSpPr/>
          <p:nvPr/>
        </p:nvSpPr>
        <p:spPr>
          <a:xfrm>
            <a:off x="852011" y="6460450"/>
            <a:ext cx="6179225" cy="908685"/>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Exposure to light can cause onions to turn brown and discolored. Darkness prevents this, maintaining the onions' fresh appearance and marketability.</a:t>
            </a:r>
            <a:endParaRPr lang="en-US" sz="1450" dirty="0"/>
          </a:p>
        </p:txBody>
      </p:sp>
      <p:sp>
        <p:nvSpPr>
          <p:cNvPr id="13" name="Shape 10"/>
          <p:cNvSpPr/>
          <p:nvPr/>
        </p:nvSpPr>
        <p:spPr>
          <a:xfrm>
            <a:off x="7409855" y="5846207"/>
            <a:ext cx="6557843" cy="1712238"/>
          </a:xfrm>
          <a:prstGeom prst="roundRect">
            <a:avLst>
              <a:gd name="adj" fmla="val 9952"/>
            </a:avLst>
          </a:prstGeom>
          <a:solidFill>
            <a:srgbClr val="282C32"/>
          </a:solidFill>
          <a:ln/>
        </p:spPr>
      </p:sp>
      <p:sp>
        <p:nvSpPr>
          <p:cNvPr id="14" name="Text 11"/>
          <p:cNvSpPr/>
          <p:nvPr/>
        </p:nvSpPr>
        <p:spPr>
          <a:xfrm>
            <a:off x="7599164" y="6035516"/>
            <a:ext cx="3086100" cy="311348"/>
          </a:xfrm>
          <a:prstGeom prst="rect">
            <a:avLst/>
          </a:prstGeom>
          <a:noFill/>
          <a:ln/>
        </p:spPr>
        <p:txBody>
          <a:bodyPr wrap="none" lIns="0" tIns="0" rIns="0" bIns="0" rtlCol="0" anchor="t"/>
          <a:lstStyle/>
          <a:p>
            <a:pPr marL="0" indent="0">
              <a:lnSpc>
                <a:spcPts val="2450"/>
              </a:lnSpc>
              <a:buNone/>
            </a:pPr>
            <a:r>
              <a:rPr lang="en-US" sz="1950" b="1" dirty="0">
                <a:solidFill>
                  <a:srgbClr val="EEEFF5"/>
                </a:solidFill>
                <a:latin typeface="Barlow" pitchFamily="34" charset="0"/>
                <a:ea typeface="Barlow" pitchFamily="34" charset="-122"/>
                <a:cs typeface="Barlow" pitchFamily="34" charset="-120"/>
              </a:rPr>
              <a:t>Preserving Nutritional Value</a:t>
            </a:r>
            <a:endParaRPr lang="en-US" sz="1950" dirty="0"/>
          </a:p>
        </p:txBody>
      </p:sp>
      <p:sp>
        <p:nvSpPr>
          <p:cNvPr id="15" name="Text 12"/>
          <p:cNvSpPr/>
          <p:nvPr/>
        </p:nvSpPr>
        <p:spPr>
          <a:xfrm>
            <a:off x="7599164" y="6460450"/>
            <a:ext cx="6179225" cy="908685"/>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Light can degrade the vitamins and antioxidants present in onions. Dark storage preserves their nutritional value, ensuring that consumers benefit from their health-promoting properties.</a:t>
            </a:r>
            <a:endParaRPr lang="en-US" sz="1450" dirty="0"/>
          </a:p>
        </p:txBody>
      </p:sp>
      <p:sp>
        <p:nvSpPr>
          <p:cNvPr id="16" name="Rectangle 15">
            <a:extLst>
              <a:ext uri="{FF2B5EF4-FFF2-40B4-BE49-F238E27FC236}">
                <a16:creationId xmlns:a16="http://schemas.microsoft.com/office/drawing/2014/main" id="{33A41F2D-48FC-49EA-9A79-3A7971653DD5}"/>
              </a:ext>
            </a:extLst>
          </p:cNvPr>
          <p:cNvSpPr/>
          <p:nvPr/>
        </p:nvSpPr>
        <p:spPr>
          <a:xfrm>
            <a:off x="12478870" y="7696277"/>
            <a:ext cx="2140772" cy="522565"/>
          </a:xfrm>
          <a:prstGeom prst="rect">
            <a:avLst/>
          </a:prstGeom>
          <a:solidFill>
            <a:srgbClr val="282C32"/>
          </a:solidFill>
          <a:ln>
            <a:solidFill>
              <a:srgbClr val="282C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788914"/>
            <a:ext cx="6168271"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Humidity Range: 65-70%</a:t>
            </a:r>
            <a:endParaRPr lang="en-US" sz="4450" dirty="0"/>
          </a:p>
        </p:txBody>
      </p:sp>
      <p:sp>
        <p:nvSpPr>
          <p:cNvPr id="4" name="Shape 1"/>
          <p:cNvSpPr/>
          <p:nvPr/>
        </p:nvSpPr>
        <p:spPr>
          <a:xfrm>
            <a:off x="6244709" y="2826544"/>
            <a:ext cx="7627382" cy="3614023"/>
          </a:xfrm>
          <a:prstGeom prst="roundRect">
            <a:avLst>
              <a:gd name="adj" fmla="val 5396"/>
            </a:avLst>
          </a:prstGeom>
          <a:noFill/>
          <a:ln w="7620">
            <a:solidFill>
              <a:srgbClr val="FFFFFF">
                <a:alpha val="24000"/>
              </a:srgbClr>
            </a:solidFill>
            <a:prstDash val="solid"/>
          </a:ln>
        </p:spPr>
      </p:sp>
      <p:sp>
        <p:nvSpPr>
          <p:cNvPr id="5" name="Shape 2"/>
          <p:cNvSpPr/>
          <p:nvPr/>
        </p:nvSpPr>
        <p:spPr>
          <a:xfrm>
            <a:off x="6252329" y="2834164"/>
            <a:ext cx="7612142" cy="1315164"/>
          </a:xfrm>
          <a:prstGeom prst="rect">
            <a:avLst/>
          </a:prstGeom>
          <a:solidFill>
            <a:srgbClr val="FFFFFF">
              <a:alpha val="4000"/>
            </a:srgbClr>
          </a:solidFill>
          <a:ln/>
        </p:spPr>
      </p:sp>
      <p:sp>
        <p:nvSpPr>
          <p:cNvPr id="6" name="Text 3"/>
          <p:cNvSpPr/>
          <p:nvPr/>
        </p:nvSpPr>
        <p:spPr>
          <a:xfrm>
            <a:off x="6468904" y="2971681"/>
            <a:ext cx="336911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Low Humidity</a:t>
            </a:r>
            <a:endParaRPr lang="en-US" sz="1700" dirty="0"/>
          </a:p>
        </p:txBody>
      </p:sp>
      <p:sp>
        <p:nvSpPr>
          <p:cNvPr id="7" name="Text 4"/>
          <p:cNvSpPr/>
          <p:nvPr/>
        </p:nvSpPr>
        <p:spPr>
          <a:xfrm>
            <a:off x="10278785" y="2971681"/>
            <a:ext cx="3369112"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Can lead to dehydration, shriveling, and weight loss of onions.</a:t>
            </a:r>
            <a:endParaRPr lang="en-US" sz="1700" dirty="0"/>
          </a:p>
        </p:txBody>
      </p:sp>
      <p:sp>
        <p:nvSpPr>
          <p:cNvPr id="8" name="Shape 5"/>
          <p:cNvSpPr/>
          <p:nvPr/>
        </p:nvSpPr>
        <p:spPr>
          <a:xfrm>
            <a:off x="6252329" y="4149328"/>
            <a:ext cx="7612142" cy="968454"/>
          </a:xfrm>
          <a:prstGeom prst="rect">
            <a:avLst/>
          </a:prstGeom>
          <a:solidFill>
            <a:srgbClr val="000000">
              <a:alpha val="4000"/>
            </a:srgbClr>
          </a:solidFill>
          <a:ln/>
        </p:spPr>
      </p:sp>
      <p:sp>
        <p:nvSpPr>
          <p:cNvPr id="9" name="Text 6"/>
          <p:cNvSpPr/>
          <p:nvPr/>
        </p:nvSpPr>
        <p:spPr>
          <a:xfrm>
            <a:off x="6468904" y="4286845"/>
            <a:ext cx="336911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High Humidity</a:t>
            </a:r>
            <a:endParaRPr lang="en-US" sz="1700" dirty="0"/>
          </a:p>
        </p:txBody>
      </p:sp>
      <p:sp>
        <p:nvSpPr>
          <p:cNvPr id="10" name="Text 7"/>
          <p:cNvSpPr/>
          <p:nvPr/>
        </p:nvSpPr>
        <p:spPr>
          <a:xfrm>
            <a:off x="10278785" y="4286845"/>
            <a:ext cx="3369112"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Encourages fungal growth, spoilage, and decay of onions.</a:t>
            </a:r>
            <a:endParaRPr lang="en-US" sz="1700" dirty="0"/>
          </a:p>
        </p:txBody>
      </p:sp>
      <p:sp>
        <p:nvSpPr>
          <p:cNvPr id="11" name="Shape 8"/>
          <p:cNvSpPr/>
          <p:nvPr/>
        </p:nvSpPr>
        <p:spPr>
          <a:xfrm>
            <a:off x="6252329" y="5117783"/>
            <a:ext cx="7612142" cy="1315164"/>
          </a:xfrm>
          <a:prstGeom prst="rect">
            <a:avLst/>
          </a:prstGeom>
          <a:solidFill>
            <a:srgbClr val="FFFFFF">
              <a:alpha val="4000"/>
            </a:srgbClr>
          </a:solidFill>
          <a:ln/>
        </p:spPr>
      </p:sp>
      <p:sp>
        <p:nvSpPr>
          <p:cNvPr id="12" name="Text 9"/>
          <p:cNvSpPr/>
          <p:nvPr/>
        </p:nvSpPr>
        <p:spPr>
          <a:xfrm>
            <a:off x="6468904" y="5255300"/>
            <a:ext cx="336911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Ideal Humidity</a:t>
            </a:r>
            <a:endParaRPr lang="en-US" sz="1700" dirty="0"/>
          </a:p>
        </p:txBody>
      </p:sp>
      <p:sp>
        <p:nvSpPr>
          <p:cNvPr id="13" name="Text 10"/>
          <p:cNvSpPr/>
          <p:nvPr/>
        </p:nvSpPr>
        <p:spPr>
          <a:xfrm>
            <a:off x="10278785" y="5255300"/>
            <a:ext cx="3369112"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Maintains moisture balance, preventing dehydration and encouraging longevity.</a:t>
            </a:r>
            <a:endParaRPr lang="en-US" sz="1700" dirty="0"/>
          </a:p>
        </p:txBody>
      </p:sp>
      <p:sp>
        <p:nvSpPr>
          <p:cNvPr id="14" name="Rectangle 13">
            <a:extLst>
              <a:ext uri="{FF2B5EF4-FFF2-40B4-BE49-F238E27FC236}">
                <a16:creationId xmlns:a16="http://schemas.microsoft.com/office/drawing/2014/main" id="{7B7F85F0-ECAF-40EF-8C79-E957717ADAA2}"/>
              </a:ext>
            </a:extLst>
          </p:cNvPr>
          <p:cNvSpPr/>
          <p:nvPr/>
        </p:nvSpPr>
        <p:spPr>
          <a:xfrm>
            <a:off x="12478870" y="7696277"/>
            <a:ext cx="2140772" cy="522565"/>
          </a:xfrm>
          <a:prstGeom prst="rect">
            <a:avLst/>
          </a:prstGeom>
          <a:solidFill>
            <a:srgbClr val="282C32"/>
          </a:solidFill>
          <a:ln>
            <a:solidFill>
              <a:srgbClr val="282C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960358"/>
            <a:ext cx="7345442"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Temperature Range: 25-30°C</a:t>
            </a:r>
            <a:endParaRPr lang="en-US" sz="4450" dirty="0"/>
          </a:p>
        </p:txBody>
      </p:sp>
      <p:sp>
        <p:nvSpPr>
          <p:cNvPr id="4" name="Shape 1"/>
          <p:cNvSpPr/>
          <p:nvPr/>
        </p:nvSpPr>
        <p:spPr>
          <a:xfrm>
            <a:off x="6554391" y="1997988"/>
            <a:ext cx="30480" cy="5271254"/>
          </a:xfrm>
          <a:prstGeom prst="roundRect">
            <a:avLst>
              <a:gd name="adj" fmla="val 639750"/>
            </a:avLst>
          </a:prstGeom>
          <a:solidFill>
            <a:srgbClr val="60646A"/>
          </a:solidFill>
          <a:ln/>
        </p:spPr>
      </p:sp>
      <p:sp>
        <p:nvSpPr>
          <p:cNvPr id="5" name="Shape 2"/>
          <p:cNvSpPr/>
          <p:nvPr/>
        </p:nvSpPr>
        <p:spPr>
          <a:xfrm>
            <a:off x="6782872" y="2470190"/>
            <a:ext cx="758309" cy="30480"/>
          </a:xfrm>
          <a:prstGeom prst="roundRect">
            <a:avLst>
              <a:gd name="adj" fmla="val 639750"/>
            </a:avLst>
          </a:prstGeom>
          <a:solidFill>
            <a:srgbClr val="60646A"/>
          </a:solidFill>
          <a:ln/>
        </p:spPr>
      </p:sp>
      <p:sp>
        <p:nvSpPr>
          <p:cNvPr id="6" name="Shape 3"/>
          <p:cNvSpPr/>
          <p:nvPr/>
        </p:nvSpPr>
        <p:spPr>
          <a:xfrm>
            <a:off x="6325910" y="2241709"/>
            <a:ext cx="487442" cy="487442"/>
          </a:xfrm>
          <a:prstGeom prst="roundRect">
            <a:avLst>
              <a:gd name="adj" fmla="val 40004"/>
            </a:avLst>
          </a:prstGeom>
          <a:solidFill>
            <a:srgbClr val="282C32"/>
          </a:solidFill>
          <a:ln/>
        </p:spPr>
      </p:sp>
      <p:sp>
        <p:nvSpPr>
          <p:cNvPr id="7" name="Text 4"/>
          <p:cNvSpPr/>
          <p:nvPr/>
        </p:nvSpPr>
        <p:spPr>
          <a:xfrm>
            <a:off x="6509028" y="2314337"/>
            <a:ext cx="1210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pitchFamily="34" charset="0"/>
                <a:ea typeface="Barlow" pitchFamily="34" charset="-122"/>
                <a:cs typeface="Barlow" pitchFamily="34" charset="-120"/>
              </a:rPr>
              <a:t>1</a:t>
            </a:r>
            <a:endParaRPr lang="en-US" sz="2650" dirty="0"/>
          </a:p>
        </p:txBody>
      </p:sp>
      <p:sp>
        <p:nvSpPr>
          <p:cNvPr id="8" name="Text 5"/>
          <p:cNvSpPr/>
          <p:nvPr/>
        </p:nvSpPr>
        <p:spPr>
          <a:xfrm>
            <a:off x="7761208" y="2214563"/>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Low Temperatures</a:t>
            </a:r>
            <a:endParaRPr lang="en-US" sz="2200" dirty="0"/>
          </a:p>
        </p:txBody>
      </p:sp>
      <p:sp>
        <p:nvSpPr>
          <p:cNvPr id="9" name="Text 6"/>
          <p:cNvSpPr/>
          <p:nvPr/>
        </p:nvSpPr>
        <p:spPr>
          <a:xfrm>
            <a:off x="7761208" y="2700695"/>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Can cause chilling injury, leading to discoloration, wilting, and reduced quality of onions.</a:t>
            </a:r>
            <a:endParaRPr lang="en-US" sz="1700" dirty="0"/>
          </a:p>
        </p:txBody>
      </p:sp>
      <p:sp>
        <p:nvSpPr>
          <p:cNvPr id="10" name="Shape 7"/>
          <p:cNvSpPr/>
          <p:nvPr/>
        </p:nvSpPr>
        <p:spPr>
          <a:xfrm>
            <a:off x="6782872" y="4299466"/>
            <a:ext cx="758309" cy="30480"/>
          </a:xfrm>
          <a:prstGeom prst="roundRect">
            <a:avLst>
              <a:gd name="adj" fmla="val 639750"/>
            </a:avLst>
          </a:prstGeom>
          <a:solidFill>
            <a:srgbClr val="60646A"/>
          </a:solidFill>
          <a:ln/>
        </p:spPr>
      </p:sp>
      <p:sp>
        <p:nvSpPr>
          <p:cNvPr id="11" name="Shape 8"/>
          <p:cNvSpPr/>
          <p:nvPr/>
        </p:nvSpPr>
        <p:spPr>
          <a:xfrm>
            <a:off x="6325910" y="4070985"/>
            <a:ext cx="487442" cy="487442"/>
          </a:xfrm>
          <a:prstGeom prst="roundRect">
            <a:avLst>
              <a:gd name="adj" fmla="val 40004"/>
            </a:avLst>
          </a:prstGeom>
          <a:solidFill>
            <a:srgbClr val="282C32"/>
          </a:solidFill>
          <a:ln/>
        </p:spPr>
      </p:sp>
      <p:sp>
        <p:nvSpPr>
          <p:cNvPr id="12" name="Text 9"/>
          <p:cNvSpPr/>
          <p:nvPr/>
        </p:nvSpPr>
        <p:spPr>
          <a:xfrm>
            <a:off x="6473785" y="4143613"/>
            <a:ext cx="191572"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pitchFamily="34" charset="0"/>
                <a:ea typeface="Barlow" pitchFamily="34" charset="-122"/>
                <a:cs typeface="Barlow" pitchFamily="34" charset="-120"/>
              </a:rPr>
              <a:t>2</a:t>
            </a:r>
            <a:endParaRPr lang="en-US" sz="2650" dirty="0"/>
          </a:p>
        </p:txBody>
      </p:sp>
      <p:sp>
        <p:nvSpPr>
          <p:cNvPr id="13" name="Text 10"/>
          <p:cNvSpPr/>
          <p:nvPr/>
        </p:nvSpPr>
        <p:spPr>
          <a:xfrm>
            <a:off x="7761208" y="4043839"/>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High Temperatures</a:t>
            </a:r>
            <a:endParaRPr lang="en-US" sz="2200" dirty="0"/>
          </a:p>
        </p:txBody>
      </p:sp>
      <p:sp>
        <p:nvSpPr>
          <p:cNvPr id="14" name="Text 11"/>
          <p:cNvSpPr/>
          <p:nvPr/>
        </p:nvSpPr>
        <p:spPr>
          <a:xfrm>
            <a:off x="7761208" y="4529971"/>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Can accelerate spoilage, causing onions to rot and become unusable.</a:t>
            </a:r>
            <a:endParaRPr lang="en-US" sz="1700" dirty="0"/>
          </a:p>
        </p:txBody>
      </p:sp>
      <p:sp>
        <p:nvSpPr>
          <p:cNvPr id="15" name="Shape 12"/>
          <p:cNvSpPr/>
          <p:nvPr/>
        </p:nvSpPr>
        <p:spPr>
          <a:xfrm>
            <a:off x="6782872" y="6128742"/>
            <a:ext cx="758309" cy="30480"/>
          </a:xfrm>
          <a:prstGeom prst="roundRect">
            <a:avLst>
              <a:gd name="adj" fmla="val 639750"/>
            </a:avLst>
          </a:prstGeom>
          <a:solidFill>
            <a:srgbClr val="60646A"/>
          </a:solidFill>
          <a:ln/>
        </p:spPr>
      </p:sp>
      <p:sp>
        <p:nvSpPr>
          <p:cNvPr id="16" name="Shape 13"/>
          <p:cNvSpPr/>
          <p:nvPr/>
        </p:nvSpPr>
        <p:spPr>
          <a:xfrm>
            <a:off x="6325910" y="5900261"/>
            <a:ext cx="487442" cy="487442"/>
          </a:xfrm>
          <a:prstGeom prst="roundRect">
            <a:avLst>
              <a:gd name="adj" fmla="val 40004"/>
            </a:avLst>
          </a:prstGeom>
          <a:solidFill>
            <a:srgbClr val="282C32"/>
          </a:solidFill>
          <a:ln/>
        </p:spPr>
      </p:sp>
      <p:sp>
        <p:nvSpPr>
          <p:cNvPr id="17" name="Text 14"/>
          <p:cNvSpPr/>
          <p:nvPr/>
        </p:nvSpPr>
        <p:spPr>
          <a:xfrm>
            <a:off x="6477238" y="5972889"/>
            <a:ext cx="184666"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pitchFamily="34" charset="0"/>
                <a:ea typeface="Barlow" pitchFamily="34" charset="-122"/>
                <a:cs typeface="Barlow" pitchFamily="34" charset="-120"/>
              </a:rPr>
              <a:t>3</a:t>
            </a:r>
            <a:endParaRPr lang="en-US" sz="2650" dirty="0"/>
          </a:p>
        </p:txBody>
      </p:sp>
      <p:sp>
        <p:nvSpPr>
          <p:cNvPr id="18" name="Text 15"/>
          <p:cNvSpPr/>
          <p:nvPr/>
        </p:nvSpPr>
        <p:spPr>
          <a:xfrm>
            <a:off x="7761208" y="5873115"/>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Ideal Temperature</a:t>
            </a:r>
            <a:endParaRPr lang="en-US" sz="2200" dirty="0"/>
          </a:p>
        </p:txBody>
      </p:sp>
      <p:sp>
        <p:nvSpPr>
          <p:cNvPr id="19" name="Text 16"/>
          <p:cNvSpPr/>
          <p:nvPr/>
        </p:nvSpPr>
        <p:spPr>
          <a:xfrm>
            <a:off x="7761208" y="6359247"/>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Maintains optimal conditions for onion storage, slowing down spoilage and preserving quality.</a:t>
            </a:r>
            <a:endParaRPr lang="en-US" sz="1700" dirty="0"/>
          </a:p>
        </p:txBody>
      </p:sp>
      <p:sp>
        <p:nvSpPr>
          <p:cNvPr id="20" name="Rectangle 19">
            <a:extLst>
              <a:ext uri="{FF2B5EF4-FFF2-40B4-BE49-F238E27FC236}">
                <a16:creationId xmlns:a16="http://schemas.microsoft.com/office/drawing/2014/main" id="{6A66F1FE-2DFC-4F28-BBC8-054C07CC571E}"/>
              </a:ext>
            </a:extLst>
          </p:cNvPr>
          <p:cNvSpPr/>
          <p:nvPr/>
        </p:nvSpPr>
        <p:spPr>
          <a:xfrm>
            <a:off x="12478870" y="7696277"/>
            <a:ext cx="2140772" cy="522565"/>
          </a:xfrm>
          <a:prstGeom prst="rect">
            <a:avLst/>
          </a:prstGeom>
          <a:solidFill>
            <a:srgbClr val="282C32"/>
          </a:solidFill>
          <a:ln>
            <a:solidFill>
              <a:srgbClr val="282C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5803" y="557689"/>
            <a:ext cx="5307330" cy="663416"/>
          </a:xfrm>
          <a:prstGeom prst="rect">
            <a:avLst/>
          </a:prstGeom>
          <a:noFill/>
          <a:ln/>
        </p:spPr>
        <p:txBody>
          <a:bodyPr wrap="none" lIns="0" tIns="0" rIns="0" bIns="0" rtlCol="0" anchor="t"/>
          <a:lstStyle/>
          <a:p>
            <a:pPr marL="0" indent="0">
              <a:lnSpc>
                <a:spcPts val="5200"/>
              </a:lnSpc>
              <a:buNone/>
            </a:pPr>
            <a:r>
              <a:rPr lang="en-US" sz="4150" b="1" dirty="0">
                <a:solidFill>
                  <a:srgbClr val="9998FF"/>
                </a:solidFill>
                <a:latin typeface="Barlow" pitchFamily="34" charset="0"/>
                <a:ea typeface="Barlow" pitchFamily="34" charset="-122"/>
                <a:cs typeface="Barlow" pitchFamily="34" charset="-120"/>
              </a:rPr>
              <a:t>IoT Circuit Monitoring</a:t>
            </a:r>
            <a:endParaRPr lang="en-US" sz="4150" dirty="0"/>
          </a:p>
        </p:txBody>
      </p:sp>
      <p:pic>
        <p:nvPicPr>
          <p:cNvPr id="4" name="Image 1" descr="preencoded.png"/>
          <p:cNvPicPr>
            <a:picLocks noChangeAspect="1"/>
          </p:cNvPicPr>
          <p:nvPr/>
        </p:nvPicPr>
        <p:blipFill>
          <a:blip r:embed="rId4"/>
          <a:stretch>
            <a:fillRect/>
          </a:stretch>
        </p:blipFill>
        <p:spPr>
          <a:xfrm>
            <a:off x="705803" y="1523524"/>
            <a:ext cx="504111" cy="504111"/>
          </a:xfrm>
          <a:prstGeom prst="rect">
            <a:avLst/>
          </a:prstGeom>
        </p:spPr>
      </p:pic>
      <p:sp>
        <p:nvSpPr>
          <p:cNvPr id="5" name="Text 1"/>
          <p:cNvSpPr/>
          <p:nvPr/>
        </p:nvSpPr>
        <p:spPr>
          <a:xfrm>
            <a:off x="705803" y="2229207"/>
            <a:ext cx="2653665" cy="331708"/>
          </a:xfrm>
          <a:prstGeom prst="rect">
            <a:avLst/>
          </a:prstGeom>
          <a:noFill/>
          <a:ln/>
        </p:spPr>
        <p:txBody>
          <a:bodyPr wrap="none" lIns="0" tIns="0" rIns="0" bIns="0" rtlCol="0" anchor="t"/>
          <a:lstStyle/>
          <a:p>
            <a:pPr marL="0" indent="0" algn="l">
              <a:lnSpc>
                <a:spcPts val="2600"/>
              </a:lnSpc>
              <a:buNone/>
            </a:pPr>
            <a:r>
              <a:rPr lang="en-US" sz="2050" b="1" dirty="0">
                <a:solidFill>
                  <a:srgbClr val="EEEFF5"/>
                </a:solidFill>
                <a:latin typeface="Barlow" pitchFamily="34" charset="0"/>
                <a:ea typeface="Barlow" pitchFamily="34" charset="-122"/>
                <a:cs typeface="Barlow" pitchFamily="34" charset="-120"/>
              </a:rPr>
              <a:t>Temperature Control</a:t>
            </a:r>
            <a:endParaRPr lang="en-US" sz="2050" dirty="0"/>
          </a:p>
        </p:txBody>
      </p:sp>
      <p:sp>
        <p:nvSpPr>
          <p:cNvPr id="6" name="Text 2"/>
          <p:cNvSpPr/>
          <p:nvPr/>
        </p:nvSpPr>
        <p:spPr>
          <a:xfrm>
            <a:off x="705803" y="2681883"/>
            <a:ext cx="3714988" cy="1613297"/>
          </a:xfrm>
          <a:prstGeom prst="rect">
            <a:avLst/>
          </a:prstGeom>
          <a:noFill/>
          <a:ln/>
        </p:spPr>
        <p:txBody>
          <a:bodyPr wrap="squar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IoT sensors provide constant monitoring of temperature levels, ensuring that the storage environment remains within the optimal range.</a:t>
            </a:r>
            <a:endParaRPr lang="en-US" sz="1550" dirty="0"/>
          </a:p>
        </p:txBody>
      </p:sp>
      <p:pic>
        <p:nvPicPr>
          <p:cNvPr id="7" name="Image 2" descr="preencoded.png"/>
          <p:cNvPicPr>
            <a:picLocks noChangeAspect="1"/>
          </p:cNvPicPr>
          <p:nvPr/>
        </p:nvPicPr>
        <p:blipFill>
          <a:blip r:embed="rId5"/>
          <a:stretch>
            <a:fillRect/>
          </a:stretch>
        </p:blipFill>
        <p:spPr>
          <a:xfrm>
            <a:off x="4723209" y="1523524"/>
            <a:ext cx="504111" cy="504111"/>
          </a:xfrm>
          <a:prstGeom prst="rect">
            <a:avLst/>
          </a:prstGeom>
        </p:spPr>
      </p:pic>
      <p:sp>
        <p:nvSpPr>
          <p:cNvPr id="8" name="Text 3"/>
          <p:cNvSpPr/>
          <p:nvPr/>
        </p:nvSpPr>
        <p:spPr>
          <a:xfrm>
            <a:off x="4723209" y="2229207"/>
            <a:ext cx="2653665" cy="331708"/>
          </a:xfrm>
          <a:prstGeom prst="rect">
            <a:avLst/>
          </a:prstGeom>
          <a:noFill/>
          <a:ln/>
        </p:spPr>
        <p:txBody>
          <a:bodyPr wrap="none" lIns="0" tIns="0" rIns="0" bIns="0" rtlCol="0" anchor="t"/>
          <a:lstStyle/>
          <a:p>
            <a:pPr marL="0" indent="0" algn="l">
              <a:lnSpc>
                <a:spcPts val="2600"/>
              </a:lnSpc>
              <a:buNone/>
            </a:pPr>
            <a:r>
              <a:rPr lang="en-US" sz="2050" b="1" dirty="0">
                <a:solidFill>
                  <a:srgbClr val="EEEFF5"/>
                </a:solidFill>
                <a:latin typeface="Barlow" pitchFamily="34" charset="0"/>
                <a:ea typeface="Barlow" pitchFamily="34" charset="-122"/>
                <a:cs typeface="Barlow" pitchFamily="34" charset="-120"/>
              </a:rPr>
              <a:t>Humidity Control</a:t>
            </a:r>
            <a:endParaRPr lang="en-US" sz="2050" dirty="0"/>
          </a:p>
        </p:txBody>
      </p:sp>
      <p:sp>
        <p:nvSpPr>
          <p:cNvPr id="9" name="Text 4"/>
          <p:cNvSpPr/>
          <p:nvPr/>
        </p:nvSpPr>
        <p:spPr>
          <a:xfrm>
            <a:off x="4723209" y="2681883"/>
            <a:ext cx="3714988" cy="1613297"/>
          </a:xfrm>
          <a:prstGeom prst="rect">
            <a:avLst/>
          </a:prstGeom>
          <a:noFill/>
          <a:ln/>
        </p:spPr>
        <p:txBody>
          <a:bodyPr wrap="squar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IoT sensors track humidity levels, alerting operators to any deviations from the ideal range, allowing for timely adjustments to maintain optimal conditions.</a:t>
            </a:r>
            <a:endParaRPr lang="en-US" sz="1550" dirty="0"/>
          </a:p>
        </p:txBody>
      </p:sp>
      <p:pic>
        <p:nvPicPr>
          <p:cNvPr id="10" name="Image 3" descr="preencoded.png"/>
          <p:cNvPicPr>
            <a:picLocks noChangeAspect="1"/>
          </p:cNvPicPr>
          <p:nvPr/>
        </p:nvPicPr>
        <p:blipFill>
          <a:blip r:embed="rId6"/>
          <a:stretch>
            <a:fillRect/>
          </a:stretch>
        </p:blipFill>
        <p:spPr>
          <a:xfrm>
            <a:off x="705803" y="4900136"/>
            <a:ext cx="504111" cy="504111"/>
          </a:xfrm>
          <a:prstGeom prst="rect">
            <a:avLst/>
          </a:prstGeom>
        </p:spPr>
      </p:pic>
      <p:sp>
        <p:nvSpPr>
          <p:cNvPr id="11" name="Text 5"/>
          <p:cNvSpPr/>
          <p:nvPr/>
        </p:nvSpPr>
        <p:spPr>
          <a:xfrm>
            <a:off x="705803" y="5605820"/>
            <a:ext cx="2653665" cy="331708"/>
          </a:xfrm>
          <a:prstGeom prst="rect">
            <a:avLst/>
          </a:prstGeom>
          <a:noFill/>
          <a:ln/>
        </p:spPr>
        <p:txBody>
          <a:bodyPr wrap="none" lIns="0" tIns="0" rIns="0" bIns="0" rtlCol="0" anchor="t"/>
          <a:lstStyle/>
          <a:p>
            <a:pPr marL="0" indent="0" algn="l">
              <a:lnSpc>
                <a:spcPts val="2600"/>
              </a:lnSpc>
              <a:buNone/>
            </a:pPr>
            <a:r>
              <a:rPr lang="en-US" sz="2050" b="1" dirty="0">
                <a:solidFill>
                  <a:srgbClr val="EEEFF5"/>
                </a:solidFill>
                <a:latin typeface="Barlow" pitchFamily="34" charset="0"/>
                <a:ea typeface="Barlow" pitchFamily="34" charset="-122"/>
                <a:cs typeface="Barlow" pitchFamily="34" charset="-120"/>
              </a:rPr>
              <a:t>Real-time Alerts</a:t>
            </a:r>
            <a:endParaRPr lang="en-US" sz="2050" dirty="0"/>
          </a:p>
        </p:txBody>
      </p:sp>
      <p:sp>
        <p:nvSpPr>
          <p:cNvPr id="12" name="Text 6"/>
          <p:cNvSpPr/>
          <p:nvPr/>
        </p:nvSpPr>
        <p:spPr>
          <a:xfrm>
            <a:off x="705803" y="6058495"/>
            <a:ext cx="3714988" cy="1613297"/>
          </a:xfrm>
          <a:prstGeom prst="rect">
            <a:avLst/>
          </a:prstGeom>
          <a:noFill/>
          <a:ln/>
        </p:spPr>
        <p:txBody>
          <a:bodyPr wrap="squar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The IoT system triggers alerts if temperature or humidity levels exceed pre-set thresholds, enabling prompt intervention to prevent spoilage and maintain quality.</a:t>
            </a:r>
            <a:endParaRPr lang="en-US" sz="1550" dirty="0"/>
          </a:p>
        </p:txBody>
      </p:sp>
      <p:pic>
        <p:nvPicPr>
          <p:cNvPr id="13" name="Image 4" descr="preencoded.png"/>
          <p:cNvPicPr>
            <a:picLocks noChangeAspect="1"/>
          </p:cNvPicPr>
          <p:nvPr/>
        </p:nvPicPr>
        <p:blipFill>
          <a:blip r:embed="rId7"/>
          <a:stretch>
            <a:fillRect/>
          </a:stretch>
        </p:blipFill>
        <p:spPr>
          <a:xfrm>
            <a:off x="4723209" y="4900136"/>
            <a:ext cx="504111" cy="504111"/>
          </a:xfrm>
          <a:prstGeom prst="rect">
            <a:avLst/>
          </a:prstGeom>
        </p:spPr>
      </p:pic>
      <p:sp>
        <p:nvSpPr>
          <p:cNvPr id="14" name="Text 7"/>
          <p:cNvSpPr/>
          <p:nvPr/>
        </p:nvSpPr>
        <p:spPr>
          <a:xfrm>
            <a:off x="4723209" y="5605820"/>
            <a:ext cx="2653665" cy="331708"/>
          </a:xfrm>
          <a:prstGeom prst="rect">
            <a:avLst/>
          </a:prstGeom>
          <a:noFill/>
          <a:ln/>
        </p:spPr>
        <p:txBody>
          <a:bodyPr wrap="none" lIns="0" tIns="0" rIns="0" bIns="0" rtlCol="0" anchor="t"/>
          <a:lstStyle/>
          <a:p>
            <a:pPr marL="0" indent="0" algn="l">
              <a:lnSpc>
                <a:spcPts val="2600"/>
              </a:lnSpc>
              <a:buNone/>
            </a:pPr>
            <a:r>
              <a:rPr lang="en-US" sz="2050" b="1" dirty="0">
                <a:solidFill>
                  <a:srgbClr val="EEEFF5"/>
                </a:solidFill>
                <a:latin typeface="Barlow" pitchFamily="34" charset="0"/>
                <a:ea typeface="Barlow" pitchFamily="34" charset="-122"/>
                <a:cs typeface="Barlow" pitchFamily="34" charset="-120"/>
              </a:rPr>
              <a:t>Data Logging</a:t>
            </a:r>
            <a:endParaRPr lang="en-US" sz="2050" dirty="0"/>
          </a:p>
        </p:txBody>
      </p:sp>
      <p:sp>
        <p:nvSpPr>
          <p:cNvPr id="15" name="Text 8"/>
          <p:cNvSpPr/>
          <p:nvPr/>
        </p:nvSpPr>
        <p:spPr>
          <a:xfrm>
            <a:off x="4723209" y="6058495"/>
            <a:ext cx="3714988" cy="1613297"/>
          </a:xfrm>
          <a:prstGeom prst="rect">
            <a:avLst/>
          </a:prstGeom>
          <a:noFill/>
          <a:ln/>
        </p:spPr>
        <p:txBody>
          <a:bodyPr wrap="squar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IoT sensors record data over time, providing valuable insights into storage conditions and facilitating analysis for optimizing future storage strategies.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0748" y="1642348"/>
            <a:ext cx="4944904" cy="4944904"/>
          </a:xfrm>
          <a:prstGeom prst="rect">
            <a:avLst/>
          </a:prstGeom>
        </p:spPr>
      </p:pic>
      <p:sp>
        <p:nvSpPr>
          <p:cNvPr id="4" name="Text 0"/>
          <p:cNvSpPr/>
          <p:nvPr/>
        </p:nvSpPr>
        <p:spPr>
          <a:xfrm>
            <a:off x="6244709" y="656868"/>
            <a:ext cx="6131719"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North-South Orientation</a:t>
            </a:r>
            <a:endParaRPr lang="en-US" sz="4450" dirty="0"/>
          </a:p>
        </p:txBody>
      </p:sp>
      <p:pic>
        <p:nvPicPr>
          <p:cNvPr id="5" name="Image 2" descr="preencoded.png"/>
          <p:cNvPicPr>
            <a:picLocks noChangeAspect="1"/>
          </p:cNvPicPr>
          <p:nvPr/>
        </p:nvPicPr>
        <p:blipFill>
          <a:blip r:embed="rId5"/>
          <a:stretch>
            <a:fillRect/>
          </a:stretch>
        </p:blipFill>
        <p:spPr>
          <a:xfrm>
            <a:off x="6244709" y="1694498"/>
            <a:ext cx="1083231" cy="1959412"/>
          </a:xfrm>
          <a:prstGeom prst="rect">
            <a:avLst/>
          </a:prstGeom>
        </p:spPr>
      </p:pic>
      <p:sp>
        <p:nvSpPr>
          <p:cNvPr id="6" name="Text 1"/>
          <p:cNvSpPr/>
          <p:nvPr/>
        </p:nvSpPr>
        <p:spPr>
          <a:xfrm>
            <a:off x="7652861" y="1911072"/>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Sunlight Exposure</a:t>
            </a:r>
            <a:endParaRPr lang="en-US" sz="2200" dirty="0"/>
          </a:p>
        </p:txBody>
      </p:sp>
      <p:sp>
        <p:nvSpPr>
          <p:cNvPr id="7" name="Text 2"/>
          <p:cNvSpPr/>
          <p:nvPr/>
        </p:nvSpPr>
        <p:spPr>
          <a:xfrm>
            <a:off x="7652861" y="2397204"/>
            <a:ext cx="6219230"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A North-South orientation minimizes direct sunlight exposure, preventing overheating and potential damage to the stored onions.</a:t>
            </a:r>
            <a:endParaRPr lang="en-US" sz="1700" dirty="0"/>
          </a:p>
        </p:txBody>
      </p:sp>
      <p:pic>
        <p:nvPicPr>
          <p:cNvPr id="8" name="Image 3" descr="preencoded.png"/>
          <p:cNvPicPr>
            <a:picLocks noChangeAspect="1"/>
          </p:cNvPicPr>
          <p:nvPr/>
        </p:nvPicPr>
        <p:blipFill>
          <a:blip r:embed="rId6"/>
          <a:stretch>
            <a:fillRect/>
          </a:stretch>
        </p:blipFill>
        <p:spPr>
          <a:xfrm>
            <a:off x="6244709" y="3653909"/>
            <a:ext cx="1083231" cy="1959412"/>
          </a:xfrm>
          <a:prstGeom prst="rect">
            <a:avLst/>
          </a:prstGeom>
        </p:spPr>
      </p:pic>
      <p:sp>
        <p:nvSpPr>
          <p:cNvPr id="9" name="Text 3"/>
          <p:cNvSpPr/>
          <p:nvPr/>
        </p:nvSpPr>
        <p:spPr>
          <a:xfrm>
            <a:off x="7652861" y="3870484"/>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Optimal Ventilation</a:t>
            </a:r>
            <a:endParaRPr lang="en-US" sz="2200" dirty="0"/>
          </a:p>
        </p:txBody>
      </p:sp>
      <p:sp>
        <p:nvSpPr>
          <p:cNvPr id="10" name="Text 4"/>
          <p:cNvSpPr/>
          <p:nvPr/>
        </p:nvSpPr>
        <p:spPr>
          <a:xfrm>
            <a:off x="7652861" y="4356616"/>
            <a:ext cx="6219230"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This orientation allows for natural ventilation, facilitating air circulation and promoting a dry environment within the storage space.</a:t>
            </a:r>
            <a:endParaRPr lang="en-US" sz="1700" dirty="0"/>
          </a:p>
        </p:txBody>
      </p:sp>
      <p:pic>
        <p:nvPicPr>
          <p:cNvPr id="11" name="Image 4" descr="preencoded.png"/>
          <p:cNvPicPr>
            <a:picLocks noChangeAspect="1"/>
          </p:cNvPicPr>
          <p:nvPr/>
        </p:nvPicPr>
        <p:blipFill>
          <a:blip r:embed="rId7"/>
          <a:stretch>
            <a:fillRect/>
          </a:stretch>
        </p:blipFill>
        <p:spPr>
          <a:xfrm>
            <a:off x="6244709" y="5613321"/>
            <a:ext cx="1083231" cy="1959412"/>
          </a:xfrm>
          <a:prstGeom prst="rect">
            <a:avLst/>
          </a:prstGeom>
        </p:spPr>
      </p:pic>
      <p:sp>
        <p:nvSpPr>
          <p:cNvPr id="12" name="Text 5"/>
          <p:cNvSpPr/>
          <p:nvPr/>
        </p:nvSpPr>
        <p:spPr>
          <a:xfrm>
            <a:off x="7652861" y="5829895"/>
            <a:ext cx="3044785"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Temperature Regulation</a:t>
            </a:r>
            <a:endParaRPr lang="en-US" sz="2200" dirty="0"/>
          </a:p>
        </p:txBody>
      </p:sp>
      <p:sp>
        <p:nvSpPr>
          <p:cNvPr id="13" name="Text 6"/>
          <p:cNvSpPr/>
          <p:nvPr/>
        </p:nvSpPr>
        <p:spPr>
          <a:xfrm>
            <a:off x="7652861" y="6316028"/>
            <a:ext cx="6219230"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The North-South orientation helps regulate the temperature within the storage space, maintaining optimal conditions for preserving the onions' quality.</a:t>
            </a:r>
            <a:endParaRPr lang="en-US" sz="1700" dirty="0"/>
          </a:p>
        </p:txBody>
      </p:sp>
      <p:sp>
        <p:nvSpPr>
          <p:cNvPr id="14" name="Rectangle 13">
            <a:extLst>
              <a:ext uri="{FF2B5EF4-FFF2-40B4-BE49-F238E27FC236}">
                <a16:creationId xmlns:a16="http://schemas.microsoft.com/office/drawing/2014/main" id="{33B57DF4-08B6-443D-ADF1-F4EE635C4E3E}"/>
              </a:ext>
            </a:extLst>
          </p:cNvPr>
          <p:cNvSpPr/>
          <p:nvPr/>
        </p:nvSpPr>
        <p:spPr>
          <a:xfrm>
            <a:off x="12478870" y="7696277"/>
            <a:ext cx="2140772" cy="522565"/>
          </a:xfrm>
          <a:prstGeom prst="rect">
            <a:avLst/>
          </a:prstGeom>
          <a:solidFill>
            <a:srgbClr val="282C32"/>
          </a:solidFill>
          <a:ln>
            <a:solidFill>
              <a:srgbClr val="282C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7918" y="727948"/>
            <a:ext cx="5349835" cy="668655"/>
          </a:xfrm>
          <a:prstGeom prst="rect">
            <a:avLst/>
          </a:prstGeom>
          <a:noFill/>
          <a:ln/>
        </p:spPr>
        <p:txBody>
          <a:bodyPr wrap="none" lIns="0" tIns="0" rIns="0" bIns="0" rtlCol="0" anchor="t"/>
          <a:lstStyle/>
          <a:p>
            <a:pPr marL="0" indent="0">
              <a:lnSpc>
                <a:spcPts val="5250"/>
              </a:lnSpc>
              <a:buNone/>
            </a:pPr>
            <a:r>
              <a:rPr lang="en-US" sz="4200" b="1" dirty="0">
                <a:solidFill>
                  <a:srgbClr val="9998FF"/>
                </a:solidFill>
                <a:latin typeface="Barlow" pitchFamily="34" charset="0"/>
                <a:ea typeface="Barlow" pitchFamily="34" charset="-122"/>
                <a:cs typeface="Barlow" pitchFamily="34" charset="-120"/>
              </a:rPr>
              <a:t>Proper Overhangs</a:t>
            </a:r>
            <a:endParaRPr lang="en-US" sz="4200" dirty="0"/>
          </a:p>
        </p:txBody>
      </p:sp>
      <p:sp>
        <p:nvSpPr>
          <p:cNvPr id="4" name="Shape 1"/>
          <p:cNvSpPr/>
          <p:nvPr/>
        </p:nvSpPr>
        <p:spPr>
          <a:xfrm>
            <a:off x="6197918" y="1930122"/>
            <a:ext cx="457319" cy="457319"/>
          </a:xfrm>
          <a:prstGeom prst="roundRect">
            <a:avLst>
              <a:gd name="adj" fmla="val 40009"/>
            </a:avLst>
          </a:prstGeom>
          <a:solidFill>
            <a:srgbClr val="282C32"/>
          </a:solidFill>
          <a:ln/>
        </p:spPr>
      </p:sp>
      <p:sp>
        <p:nvSpPr>
          <p:cNvPr id="5" name="Text 2"/>
          <p:cNvSpPr/>
          <p:nvPr/>
        </p:nvSpPr>
        <p:spPr>
          <a:xfrm>
            <a:off x="6369725" y="1998226"/>
            <a:ext cx="113705" cy="320992"/>
          </a:xfrm>
          <a:prstGeom prst="rect">
            <a:avLst/>
          </a:prstGeom>
          <a:noFill/>
          <a:ln/>
        </p:spPr>
        <p:txBody>
          <a:bodyPr wrap="none" lIns="0" tIns="0" rIns="0" bIns="0" rtlCol="0" anchor="t"/>
          <a:lstStyle/>
          <a:p>
            <a:pPr marL="0" indent="0" algn="ctr">
              <a:lnSpc>
                <a:spcPts val="2500"/>
              </a:lnSpc>
              <a:buNone/>
            </a:pPr>
            <a:r>
              <a:rPr lang="en-US" sz="2500" b="1" dirty="0">
                <a:solidFill>
                  <a:srgbClr val="EEEFF5"/>
                </a:solidFill>
                <a:latin typeface="Barlow" pitchFamily="34" charset="0"/>
                <a:ea typeface="Barlow" pitchFamily="34" charset="-122"/>
                <a:cs typeface="Barlow" pitchFamily="34" charset="-120"/>
              </a:rPr>
              <a:t>1</a:t>
            </a:r>
            <a:endParaRPr lang="en-US" sz="2500" dirty="0"/>
          </a:p>
        </p:txBody>
      </p:sp>
      <p:sp>
        <p:nvSpPr>
          <p:cNvPr id="6" name="Text 3"/>
          <p:cNvSpPr/>
          <p:nvPr/>
        </p:nvSpPr>
        <p:spPr>
          <a:xfrm>
            <a:off x="6858476" y="1930122"/>
            <a:ext cx="2674858" cy="334328"/>
          </a:xfrm>
          <a:prstGeom prst="rect">
            <a:avLst/>
          </a:prstGeom>
          <a:noFill/>
          <a:ln/>
        </p:spPr>
        <p:txBody>
          <a:bodyPr wrap="none" lIns="0" tIns="0" rIns="0" bIns="0" rtlCol="0" anchor="t"/>
          <a:lstStyle/>
          <a:p>
            <a:pPr marL="0" indent="0">
              <a:lnSpc>
                <a:spcPts val="2600"/>
              </a:lnSpc>
              <a:buNone/>
            </a:pPr>
            <a:r>
              <a:rPr lang="en-US" sz="2100" b="1" dirty="0">
                <a:solidFill>
                  <a:srgbClr val="EEEFF5"/>
                </a:solidFill>
                <a:latin typeface="Barlow" pitchFamily="34" charset="0"/>
                <a:ea typeface="Barlow" pitchFamily="34" charset="-122"/>
                <a:cs typeface="Barlow" pitchFamily="34" charset="-120"/>
              </a:rPr>
              <a:t>Rain Protection</a:t>
            </a:r>
            <a:endParaRPr lang="en-US" sz="2100" dirty="0"/>
          </a:p>
        </p:txBody>
      </p:sp>
      <p:sp>
        <p:nvSpPr>
          <p:cNvPr id="7" name="Text 4"/>
          <p:cNvSpPr/>
          <p:nvPr/>
        </p:nvSpPr>
        <p:spPr>
          <a:xfrm>
            <a:off x="6858476" y="2386370"/>
            <a:ext cx="3098363" cy="1625798"/>
          </a:xfrm>
          <a:prstGeom prst="rect">
            <a:avLst/>
          </a:prstGeom>
          <a:noFill/>
          <a:ln/>
        </p:spPr>
        <p:txBody>
          <a:bodyPr wrap="square" lIns="0" tIns="0" rIns="0" bIns="0" rtlCol="0" anchor="t"/>
          <a:lstStyle/>
          <a:p>
            <a:pPr marL="0" indent="0">
              <a:lnSpc>
                <a:spcPts val="2550"/>
              </a:lnSpc>
              <a:buNone/>
            </a:pPr>
            <a:r>
              <a:rPr lang="en-US" sz="1600" dirty="0">
                <a:solidFill>
                  <a:srgbClr val="EEEFF5"/>
                </a:solidFill>
                <a:latin typeface="Montserrat" pitchFamily="34" charset="0"/>
                <a:ea typeface="Montserrat" pitchFamily="34" charset="-122"/>
                <a:cs typeface="Montserrat" pitchFamily="34" charset="-120"/>
              </a:rPr>
              <a:t>Overhangs prevent rainwater from directly entering the storage space, protecting the onions from moisture-induced spoilage.</a:t>
            </a:r>
            <a:endParaRPr lang="en-US" sz="1600" dirty="0"/>
          </a:p>
        </p:txBody>
      </p:sp>
      <p:sp>
        <p:nvSpPr>
          <p:cNvPr id="8" name="Shape 5"/>
          <p:cNvSpPr/>
          <p:nvPr/>
        </p:nvSpPr>
        <p:spPr>
          <a:xfrm>
            <a:off x="10160079" y="1930122"/>
            <a:ext cx="457319" cy="457319"/>
          </a:xfrm>
          <a:prstGeom prst="roundRect">
            <a:avLst>
              <a:gd name="adj" fmla="val 40009"/>
            </a:avLst>
          </a:prstGeom>
          <a:solidFill>
            <a:srgbClr val="282C32"/>
          </a:solidFill>
          <a:ln/>
        </p:spPr>
      </p:sp>
      <p:sp>
        <p:nvSpPr>
          <p:cNvPr id="9" name="Text 6"/>
          <p:cNvSpPr/>
          <p:nvPr/>
        </p:nvSpPr>
        <p:spPr>
          <a:xfrm>
            <a:off x="10298787" y="1998226"/>
            <a:ext cx="179784" cy="320992"/>
          </a:xfrm>
          <a:prstGeom prst="rect">
            <a:avLst/>
          </a:prstGeom>
          <a:noFill/>
          <a:ln/>
        </p:spPr>
        <p:txBody>
          <a:bodyPr wrap="none" lIns="0" tIns="0" rIns="0" bIns="0" rtlCol="0" anchor="t"/>
          <a:lstStyle/>
          <a:p>
            <a:pPr marL="0" indent="0" algn="ctr">
              <a:lnSpc>
                <a:spcPts val="2500"/>
              </a:lnSpc>
              <a:buNone/>
            </a:pPr>
            <a:r>
              <a:rPr lang="en-US" sz="2500" b="1" dirty="0">
                <a:solidFill>
                  <a:srgbClr val="EEEFF5"/>
                </a:solidFill>
                <a:latin typeface="Barlow" pitchFamily="34" charset="0"/>
                <a:ea typeface="Barlow" pitchFamily="34" charset="-122"/>
                <a:cs typeface="Barlow" pitchFamily="34" charset="-120"/>
              </a:rPr>
              <a:t>2</a:t>
            </a:r>
            <a:endParaRPr lang="en-US" sz="2500" dirty="0"/>
          </a:p>
        </p:txBody>
      </p:sp>
      <p:sp>
        <p:nvSpPr>
          <p:cNvPr id="10" name="Text 7"/>
          <p:cNvSpPr/>
          <p:nvPr/>
        </p:nvSpPr>
        <p:spPr>
          <a:xfrm>
            <a:off x="10820638" y="1930122"/>
            <a:ext cx="2674858" cy="334328"/>
          </a:xfrm>
          <a:prstGeom prst="rect">
            <a:avLst/>
          </a:prstGeom>
          <a:noFill/>
          <a:ln/>
        </p:spPr>
        <p:txBody>
          <a:bodyPr wrap="none" lIns="0" tIns="0" rIns="0" bIns="0" rtlCol="0" anchor="t"/>
          <a:lstStyle/>
          <a:p>
            <a:pPr marL="0" indent="0">
              <a:lnSpc>
                <a:spcPts val="2600"/>
              </a:lnSpc>
              <a:buNone/>
            </a:pPr>
            <a:r>
              <a:rPr lang="en-US" sz="2100" b="1" dirty="0">
                <a:solidFill>
                  <a:srgbClr val="EEEFF5"/>
                </a:solidFill>
                <a:latin typeface="Barlow" pitchFamily="34" charset="0"/>
                <a:ea typeface="Barlow" pitchFamily="34" charset="-122"/>
                <a:cs typeface="Barlow" pitchFamily="34" charset="-120"/>
              </a:rPr>
              <a:t>Sunlight Blocking</a:t>
            </a:r>
            <a:endParaRPr lang="en-US" sz="2100" dirty="0"/>
          </a:p>
        </p:txBody>
      </p:sp>
      <p:sp>
        <p:nvSpPr>
          <p:cNvPr id="11" name="Text 8"/>
          <p:cNvSpPr/>
          <p:nvPr/>
        </p:nvSpPr>
        <p:spPr>
          <a:xfrm>
            <a:off x="10820638" y="2386370"/>
            <a:ext cx="3098363" cy="1950958"/>
          </a:xfrm>
          <a:prstGeom prst="rect">
            <a:avLst/>
          </a:prstGeom>
          <a:noFill/>
          <a:ln/>
        </p:spPr>
        <p:txBody>
          <a:bodyPr wrap="square" lIns="0" tIns="0" rIns="0" bIns="0" rtlCol="0" anchor="t"/>
          <a:lstStyle/>
          <a:p>
            <a:pPr marL="0" indent="0">
              <a:lnSpc>
                <a:spcPts val="2550"/>
              </a:lnSpc>
              <a:buNone/>
            </a:pPr>
            <a:r>
              <a:rPr lang="en-US" sz="1600" dirty="0">
                <a:solidFill>
                  <a:srgbClr val="EEEFF5"/>
                </a:solidFill>
                <a:latin typeface="Montserrat" pitchFamily="34" charset="0"/>
                <a:ea typeface="Montserrat" pitchFamily="34" charset="-122"/>
                <a:cs typeface="Montserrat" pitchFamily="34" charset="-120"/>
              </a:rPr>
              <a:t>Overhangs block direct sunlight, mitigating overheating and preventing the onions from becoming damaged by excessive heat exposure.</a:t>
            </a:r>
            <a:endParaRPr lang="en-US" sz="1600" dirty="0"/>
          </a:p>
        </p:txBody>
      </p:sp>
      <p:sp>
        <p:nvSpPr>
          <p:cNvPr id="12" name="Shape 9"/>
          <p:cNvSpPr/>
          <p:nvPr/>
        </p:nvSpPr>
        <p:spPr>
          <a:xfrm>
            <a:off x="6197918" y="4769168"/>
            <a:ext cx="457319" cy="457319"/>
          </a:xfrm>
          <a:prstGeom prst="roundRect">
            <a:avLst>
              <a:gd name="adj" fmla="val 40009"/>
            </a:avLst>
          </a:prstGeom>
          <a:solidFill>
            <a:srgbClr val="282C32"/>
          </a:solidFill>
          <a:ln/>
        </p:spPr>
      </p:sp>
      <p:sp>
        <p:nvSpPr>
          <p:cNvPr id="13" name="Text 10"/>
          <p:cNvSpPr/>
          <p:nvPr/>
        </p:nvSpPr>
        <p:spPr>
          <a:xfrm>
            <a:off x="6339840" y="4837271"/>
            <a:ext cx="173355" cy="320992"/>
          </a:xfrm>
          <a:prstGeom prst="rect">
            <a:avLst/>
          </a:prstGeom>
          <a:noFill/>
          <a:ln/>
        </p:spPr>
        <p:txBody>
          <a:bodyPr wrap="none" lIns="0" tIns="0" rIns="0" bIns="0" rtlCol="0" anchor="t"/>
          <a:lstStyle/>
          <a:p>
            <a:pPr marL="0" indent="0" algn="ctr">
              <a:lnSpc>
                <a:spcPts val="2500"/>
              </a:lnSpc>
              <a:buNone/>
            </a:pPr>
            <a:r>
              <a:rPr lang="en-US" sz="2500" b="1" dirty="0">
                <a:solidFill>
                  <a:srgbClr val="EEEFF5"/>
                </a:solidFill>
                <a:latin typeface="Barlow" pitchFamily="34" charset="0"/>
                <a:ea typeface="Barlow" pitchFamily="34" charset="-122"/>
                <a:cs typeface="Barlow" pitchFamily="34" charset="-120"/>
              </a:rPr>
              <a:t>3</a:t>
            </a:r>
            <a:endParaRPr lang="en-US" sz="2500" dirty="0"/>
          </a:p>
        </p:txBody>
      </p:sp>
      <p:sp>
        <p:nvSpPr>
          <p:cNvPr id="14" name="Text 11"/>
          <p:cNvSpPr/>
          <p:nvPr/>
        </p:nvSpPr>
        <p:spPr>
          <a:xfrm>
            <a:off x="6858476" y="4769168"/>
            <a:ext cx="2856547" cy="334328"/>
          </a:xfrm>
          <a:prstGeom prst="rect">
            <a:avLst/>
          </a:prstGeom>
          <a:noFill/>
          <a:ln/>
        </p:spPr>
        <p:txBody>
          <a:bodyPr wrap="none" lIns="0" tIns="0" rIns="0" bIns="0" rtlCol="0" anchor="t"/>
          <a:lstStyle/>
          <a:p>
            <a:pPr marL="0" indent="0">
              <a:lnSpc>
                <a:spcPts val="2600"/>
              </a:lnSpc>
              <a:buNone/>
            </a:pPr>
            <a:r>
              <a:rPr lang="en-US" sz="2100" b="1" dirty="0">
                <a:solidFill>
                  <a:srgbClr val="EEEFF5"/>
                </a:solidFill>
                <a:latin typeface="Barlow" pitchFamily="34" charset="0"/>
                <a:ea typeface="Barlow" pitchFamily="34" charset="-122"/>
                <a:cs typeface="Barlow" pitchFamily="34" charset="-120"/>
              </a:rPr>
              <a:t>Temperature Regulation</a:t>
            </a:r>
            <a:endParaRPr lang="en-US" sz="2100" dirty="0"/>
          </a:p>
        </p:txBody>
      </p:sp>
      <p:sp>
        <p:nvSpPr>
          <p:cNvPr id="15" name="Text 12"/>
          <p:cNvSpPr/>
          <p:nvPr/>
        </p:nvSpPr>
        <p:spPr>
          <a:xfrm>
            <a:off x="6858476" y="5225415"/>
            <a:ext cx="3098363" cy="2276118"/>
          </a:xfrm>
          <a:prstGeom prst="rect">
            <a:avLst/>
          </a:prstGeom>
          <a:noFill/>
          <a:ln/>
        </p:spPr>
        <p:txBody>
          <a:bodyPr wrap="square" lIns="0" tIns="0" rIns="0" bIns="0" rtlCol="0" anchor="t"/>
          <a:lstStyle/>
          <a:p>
            <a:pPr marL="0" indent="0">
              <a:lnSpc>
                <a:spcPts val="2550"/>
              </a:lnSpc>
              <a:buNone/>
            </a:pPr>
            <a:r>
              <a:rPr lang="en-US" sz="1600" dirty="0">
                <a:solidFill>
                  <a:srgbClr val="EEEFF5"/>
                </a:solidFill>
                <a:latin typeface="Montserrat" pitchFamily="34" charset="0"/>
                <a:ea typeface="Montserrat" pitchFamily="34" charset="-122"/>
                <a:cs typeface="Montserrat" pitchFamily="34" charset="-120"/>
              </a:rPr>
              <a:t>Overhangs contribute to a more consistent temperature within the storage space, preventing extreme fluctuations that can negatively impact onion quality.</a:t>
            </a:r>
            <a:endParaRPr lang="en-US" sz="1600" dirty="0"/>
          </a:p>
        </p:txBody>
      </p:sp>
      <p:sp>
        <p:nvSpPr>
          <p:cNvPr id="16" name="Shape 13"/>
          <p:cNvSpPr/>
          <p:nvPr/>
        </p:nvSpPr>
        <p:spPr>
          <a:xfrm>
            <a:off x="10160079" y="4769168"/>
            <a:ext cx="457319" cy="457319"/>
          </a:xfrm>
          <a:prstGeom prst="roundRect">
            <a:avLst>
              <a:gd name="adj" fmla="val 40009"/>
            </a:avLst>
          </a:prstGeom>
          <a:solidFill>
            <a:srgbClr val="282C32"/>
          </a:solidFill>
          <a:ln/>
        </p:spPr>
      </p:sp>
      <p:sp>
        <p:nvSpPr>
          <p:cNvPr id="17" name="Text 14"/>
          <p:cNvSpPr/>
          <p:nvPr/>
        </p:nvSpPr>
        <p:spPr>
          <a:xfrm>
            <a:off x="10291643" y="4837271"/>
            <a:ext cx="194191" cy="320992"/>
          </a:xfrm>
          <a:prstGeom prst="rect">
            <a:avLst/>
          </a:prstGeom>
          <a:noFill/>
          <a:ln/>
        </p:spPr>
        <p:txBody>
          <a:bodyPr wrap="none" lIns="0" tIns="0" rIns="0" bIns="0" rtlCol="0" anchor="t"/>
          <a:lstStyle/>
          <a:p>
            <a:pPr marL="0" indent="0" algn="ctr">
              <a:lnSpc>
                <a:spcPts val="2500"/>
              </a:lnSpc>
              <a:buNone/>
            </a:pPr>
            <a:r>
              <a:rPr lang="en-US" sz="2500" b="1" dirty="0">
                <a:solidFill>
                  <a:srgbClr val="EEEFF5"/>
                </a:solidFill>
                <a:latin typeface="Barlow" pitchFamily="34" charset="0"/>
                <a:ea typeface="Barlow" pitchFamily="34" charset="-122"/>
                <a:cs typeface="Barlow" pitchFamily="34" charset="-120"/>
              </a:rPr>
              <a:t>4</a:t>
            </a:r>
            <a:endParaRPr lang="en-US" sz="2500" dirty="0"/>
          </a:p>
        </p:txBody>
      </p:sp>
      <p:sp>
        <p:nvSpPr>
          <p:cNvPr id="18" name="Text 15"/>
          <p:cNvSpPr/>
          <p:nvPr/>
        </p:nvSpPr>
        <p:spPr>
          <a:xfrm>
            <a:off x="10820638" y="4769168"/>
            <a:ext cx="2674858" cy="334328"/>
          </a:xfrm>
          <a:prstGeom prst="rect">
            <a:avLst/>
          </a:prstGeom>
          <a:noFill/>
          <a:ln/>
        </p:spPr>
        <p:txBody>
          <a:bodyPr wrap="none" lIns="0" tIns="0" rIns="0" bIns="0" rtlCol="0" anchor="t"/>
          <a:lstStyle/>
          <a:p>
            <a:pPr marL="0" indent="0">
              <a:lnSpc>
                <a:spcPts val="2600"/>
              </a:lnSpc>
              <a:buNone/>
            </a:pPr>
            <a:r>
              <a:rPr lang="en-US" sz="2100" b="1" dirty="0">
                <a:solidFill>
                  <a:srgbClr val="EEEFF5"/>
                </a:solidFill>
                <a:latin typeface="Barlow" pitchFamily="34" charset="0"/>
                <a:ea typeface="Barlow" pitchFamily="34" charset="-122"/>
                <a:cs typeface="Barlow" pitchFamily="34" charset="-120"/>
              </a:rPr>
              <a:t>Extended Shelf Life</a:t>
            </a:r>
            <a:endParaRPr lang="en-US" sz="2100" dirty="0"/>
          </a:p>
        </p:txBody>
      </p:sp>
      <p:sp>
        <p:nvSpPr>
          <p:cNvPr id="19" name="Text 16"/>
          <p:cNvSpPr/>
          <p:nvPr/>
        </p:nvSpPr>
        <p:spPr>
          <a:xfrm>
            <a:off x="10820638" y="5225415"/>
            <a:ext cx="3098363" cy="1950958"/>
          </a:xfrm>
          <a:prstGeom prst="rect">
            <a:avLst/>
          </a:prstGeom>
          <a:noFill/>
          <a:ln/>
        </p:spPr>
        <p:txBody>
          <a:bodyPr wrap="square" lIns="0" tIns="0" rIns="0" bIns="0" rtlCol="0" anchor="t"/>
          <a:lstStyle/>
          <a:p>
            <a:pPr marL="0" indent="0">
              <a:lnSpc>
                <a:spcPts val="2550"/>
              </a:lnSpc>
              <a:buNone/>
            </a:pPr>
            <a:r>
              <a:rPr lang="en-US" sz="1600" dirty="0">
                <a:solidFill>
                  <a:srgbClr val="EEEFF5"/>
                </a:solidFill>
                <a:latin typeface="Montserrat" pitchFamily="34" charset="0"/>
                <a:ea typeface="Montserrat" pitchFamily="34" charset="-122"/>
                <a:cs typeface="Montserrat" pitchFamily="34" charset="-120"/>
              </a:rPr>
              <a:t>By protecting the onions from the elements, overhangs help maintain their freshness and extend their shelf life, minimizing waste and maximizing yield.</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938</Words>
  <Application>Microsoft Office PowerPoint</Application>
  <PresentationFormat>Custom</PresentationFormat>
  <Paragraphs>96</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Calibri</vt:lpstr>
      <vt:lpstr>Arial</vt:lpstr>
      <vt:lpstr>Barlow</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DhanushKumar</cp:lastModifiedBy>
  <cp:revision>2</cp:revision>
  <dcterms:created xsi:type="dcterms:W3CDTF">2024-09-01T05:49:19Z</dcterms:created>
  <dcterms:modified xsi:type="dcterms:W3CDTF">2024-09-01T05:52:23Z</dcterms:modified>
</cp:coreProperties>
</file>